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4"/>
  </p:notesMasterIdLst>
  <p:sldIdLst>
    <p:sldId id="257" r:id="rId3"/>
    <p:sldId id="285" r:id="rId4"/>
    <p:sldId id="259" r:id="rId5"/>
    <p:sldId id="279" r:id="rId6"/>
    <p:sldId id="276" r:id="rId7"/>
    <p:sldId id="278" r:id="rId8"/>
    <p:sldId id="269" r:id="rId9"/>
    <p:sldId id="275" r:id="rId10"/>
    <p:sldId id="280" r:id="rId11"/>
    <p:sldId id="265" r:id="rId12"/>
    <p:sldId id="277" r:id="rId13"/>
    <p:sldId id="272" r:id="rId14"/>
    <p:sldId id="273" r:id="rId15"/>
    <p:sldId id="282" r:id="rId16"/>
    <p:sldId id="284" r:id="rId17"/>
    <p:sldId id="266" r:id="rId18"/>
    <p:sldId id="286" r:id="rId19"/>
    <p:sldId id="287" r:id="rId20"/>
    <p:sldId id="281" r:id="rId21"/>
    <p:sldId id="288" r:id="rId22"/>
    <p:sldId id="28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773" autoAdjust="0"/>
    <p:restoredTop sz="94660"/>
  </p:normalViewPr>
  <p:slideViewPr>
    <p:cSldViewPr>
      <p:cViewPr>
        <p:scale>
          <a:sx n="77" d="100"/>
          <a:sy n="77" d="100"/>
        </p:scale>
        <p:origin x="-1884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62A37-F966-45B8-A629-8BB757EB1A1D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FF43A-3EA9-44D1-BB75-53E1BD5EA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FF43A-3EA9-44D1-BB75-53E1BD5EADA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FF43A-3EA9-44D1-BB75-53E1BD5EADA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FAF0-5F0C-4A86-B3FA-5BF5184B78D1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A29D-51A0-4CCC-990E-47C7D615B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FAF0-5F0C-4A86-B3FA-5BF5184B78D1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A29D-51A0-4CCC-990E-47C7D615B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FAF0-5F0C-4A86-B3FA-5BF5184B78D1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A29D-51A0-4CCC-990E-47C7D615B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A36A-EF2D-D041-8304-96D72A3792AD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9F9-6D08-DE46-9B13-9977B4E0AE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3191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A36A-EF2D-D041-8304-96D72A3792AD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9F9-6D08-DE46-9B13-9977B4E0AE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5631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A36A-EF2D-D041-8304-96D72A3792AD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9F9-6D08-DE46-9B13-9977B4E0AE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1426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A36A-EF2D-D041-8304-96D72A3792AD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9F9-6D08-DE46-9B13-9977B4E0AE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5934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A36A-EF2D-D041-8304-96D72A3792AD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9F9-6D08-DE46-9B13-9977B4E0AE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3112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A36A-EF2D-D041-8304-96D72A3792AD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9F9-6D08-DE46-9B13-9977B4E0AE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81679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A36A-EF2D-D041-8304-96D72A3792AD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9F9-6D08-DE46-9B13-9977B4E0AE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85040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A36A-EF2D-D041-8304-96D72A3792AD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9F9-6D08-DE46-9B13-9977B4E0AE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254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FAF0-5F0C-4A86-B3FA-5BF5184B78D1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A29D-51A0-4CCC-990E-47C7D615B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A36A-EF2D-D041-8304-96D72A3792AD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9F9-6D08-DE46-9B13-9977B4E0AE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73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A36A-EF2D-D041-8304-96D72A3792AD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9F9-6D08-DE46-9B13-9977B4E0AE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9701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A36A-EF2D-D041-8304-96D72A3792AD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9F9-6D08-DE46-9B13-9977B4E0AE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177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FAF0-5F0C-4A86-B3FA-5BF5184B78D1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A29D-51A0-4CCC-990E-47C7D615B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FAF0-5F0C-4A86-B3FA-5BF5184B78D1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A29D-51A0-4CCC-990E-47C7D615B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FAF0-5F0C-4A86-B3FA-5BF5184B78D1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A29D-51A0-4CCC-990E-47C7D615B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FAF0-5F0C-4A86-B3FA-5BF5184B78D1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A29D-51A0-4CCC-990E-47C7D615B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FAF0-5F0C-4A86-B3FA-5BF5184B78D1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A29D-51A0-4CCC-990E-47C7D615B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FAF0-5F0C-4A86-B3FA-5BF5184B78D1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A29D-51A0-4CCC-990E-47C7D615B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FAF0-5F0C-4A86-B3FA-5BF5184B78D1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A29D-51A0-4CCC-990E-47C7D615B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1FAF0-5F0C-4A86-B3FA-5BF5184B78D1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4A29D-51A0-4CCC-990E-47C7D615B8B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26742" cy="1205818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0" y="1205818"/>
            <a:ext cx="9144000" cy="0"/>
          </a:xfrm>
          <a:prstGeom prst="line">
            <a:avLst/>
          </a:prstGeom>
          <a:ln w="28575" cmpd="sng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5A36A-EF2D-D041-8304-96D72A3792AD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479F9-6D08-DE46-9B13-9977B4E0AEA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103324" cy="1435575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V="1">
            <a:off x="0" y="1417638"/>
            <a:ext cx="9144000" cy="17937"/>
          </a:xfrm>
          <a:prstGeom prst="line">
            <a:avLst/>
          </a:prstGeom>
          <a:ln w="28575" cmpd="sng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60819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8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9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0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1.doc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Word_Document2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Developing an Urban HEART </a:t>
            </a:r>
            <a:br>
              <a:rPr lang="en-GB" b="1" dirty="0" smtClean="0"/>
            </a:br>
            <a:r>
              <a:rPr lang="en-GB" b="1" dirty="0" smtClean="0"/>
              <a:t>Plan of Action</a:t>
            </a:r>
            <a:endParaRPr lang="en-US" b="1" dirty="0"/>
          </a:p>
        </p:txBody>
      </p:sp>
      <p:pic>
        <p:nvPicPr>
          <p:cNvPr id="8" name="Picture 7" descr="deve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215900" y="1862138"/>
          <a:ext cx="9942513" cy="6799262"/>
        </p:xfrm>
        <a:graphic>
          <a:graphicData uri="http://schemas.openxmlformats.org/presentationml/2006/ole">
            <p:oleObj spid="_x0000_s21510" name="Document" r:id="rId3" imgW="7100844" imgH="4766689" progId="Word.Document.12">
              <p:embed/>
            </p:oleObj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00034" y="285728"/>
            <a:ext cx="8229600" cy="1143000"/>
          </a:xfrm>
          <a:prstGeom prst="rect">
            <a:avLst/>
          </a:prstGeom>
        </p:spPr>
        <p:txBody>
          <a:bodyPr anchor="ctr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4400" b="1" dirty="0" smtClean="0">
                <a:latin typeface="Calibri" charset="0"/>
              </a:rPr>
              <a:t>Activity &amp; Resources</a:t>
            </a:r>
            <a:endParaRPr lang="en-US" sz="4400" b="1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215900" y="1779588"/>
          <a:ext cx="9493250" cy="6632575"/>
        </p:xfrm>
        <a:graphic>
          <a:graphicData uri="http://schemas.openxmlformats.org/presentationml/2006/ole">
            <p:oleObj spid="_x0000_s35846" name="Document" r:id="rId3" imgW="6957653" imgH="4762005" progId="Word.Document.12">
              <p:embed/>
            </p:oleObj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00034" y="357166"/>
            <a:ext cx="8229600" cy="1143000"/>
          </a:xfrm>
          <a:prstGeom prst="rect">
            <a:avLst/>
          </a:prstGeom>
        </p:spPr>
        <p:txBody>
          <a:bodyPr anchor="ctr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4400" b="1" dirty="0" smtClean="0">
                <a:latin typeface="Calibri" charset="0"/>
              </a:rPr>
              <a:t>Stakeholders/Partners</a:t>
            </a:r>
            <a:endParaRPr lang="en-US" sz="4400" b="1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214282" y="1785926"/>
          <a:ext cx="9797471" cy="7721640"/>
        </p:xfrm>
        <a:graphic>
          <a:graphicData uri="http://schemas.openxmlformats.org/presentationml/2006/ole">
            <p:oleObj spid="_x0000_s28678" name="Document" r:id="rId3" imgW="6811172" imgH="4757321" progId="Word.Document.12">
              <p:embed/>
            </p:oleObj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00034" y="285728"/>
            <a:ext cx="8229600" cy="1143000"/>
          </a:xfrm>
          <a:prstGeom prst="rect">
            <a:avLst/>
          </a:prstGeom>
        </p:spPr>
        <p:txBody>
          <a:bodyPr anchor="ctr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4400" b="1" dirty="0" smtClean="0">
                <a:latin typeface="Calibri" charset="0"/>
              </a:rPr>
              <a:t>Output/Outcome</a:t>
            </a:r>
            <a:endParaRPr lang="en-US" sz="4400" b="1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214282" y="1500174"/>
          <a:ext cx="9691254" cy="7575586"/>
        </p:xfrm>
        <a:graphic>
          <a:graphicData uri="http://schemas.openxmlformats.org/presentationml/2006/ole">
            <p:oleObj spid="_x0000_s29702" name="Document" r:id="rId3" imgW="6957653" imgH="4762005" progId="Word.Document.12">
              <p:embed/>
            </p:oleObj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00034" y="214290"/>
            <a:ext cx="8229600" cy="1143000"/>
          </a:xfrm>
          <a:prstGeom prst="rect">
            <a:avLst/>
          </a:prstGeom>
        </p:spPr>
        <p:txBody>
          <a:bodyPr anchor="ctr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4400" b="1" dirty="0" smtClean="0">
                <a:latin typeface="Calibri" charset="0"/>
              </a:rPr>
              <a:t>Timeline</a:t>
            </a:r>
            <a:endParaRPr lang="en-US" sz="4400" b="1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1571612"/>
            <a:ext cx="8458200" cy="2786082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Activity: Developing an Urban HEART Plan of Action</a:t>
            </a:r>
            <a:endParaRPr lang="en-US" sz="4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9600" b="1" dirty="0" smtClean="0"/>
              <a:t>In your country group, choose </a:t>
            </a:r>
            <a:r>
              <a:rPr lang="en-GB" sz="9600" b="1" i="1" dirty="0" smtClean="0"/>
              <a:t>two</a:t>
            </a:r>
            <a:r>
              <a:rPr lang="en-GB" sz="9600" b="1" dirty="0" smtClean="0"/>
              <a:t> activities from the following slides and fill in the plan of action for these activities.</a:t>
            </a:r>
          </a:p>
          <a:p>
            <a:pPr lvl="1"/>
            <a:r>
              <a:rPr lang="en-GB" sz="9200" dirty="0" smtClean="0"/>
              <a:t>Remember to tailor the plan of action to the specific city/region in which you will implement Urban HEART.</a:t>
            </a:r>
          </a:p>
          <a:p>
            <a:endParaRPr lang="en-GB" sz="9600" dirty="0" smtClean="0"/>
          </a:p>
          <a:p>
            <a:r>
              <a:rPr lang="en-GB" sz="9600" b="1" dirty="0" smtClean="0"/>
              <a:t>The plan of action for each chosen activity should include:</a:t>
            </a:r>
          </a:p>
          <a:p>
            <a:pPr lvl="1"/>
            <a:r>
              <a:rPr lang="en-GB" sz="9600" dirty="0" smtClean="0"/>
              <a:t>Resources</a:t>
            </a:r>
          </a:p>
          <a:p>
            <a:pPr lvl="1"/>
            <a:r>
              <a:rPr lang="en-GB" sz="9600" dirty="0" smtClean="0"/>
              <a:t>Stakeholders/Partners</a:t>
            </a:r>
          </a:p>
          <a:p>
            <a:pPr lvl="1"/>
            <a:r>
              <a:rPr lang="en-GB" sz="9600" dirty="0" smtClean="0"/>
              <a:t>Output/Outcome</a:t>
            </a:r>
          </a:p>
          <a:p>
            <a:pPr lvl="1"/>
            <a:r>
              <a:rPr lang="en-GB" sz="9600" dirty="0" smtClean="0"/>
              <a:t>Timeline</a:t>
            </a:r>
          </a:p>
          <a:p>
            <a:endParaRPr lang="en-GB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00034" y="0"/>
            <a:ext cx="8229600" cy="1143000"/>
          </a:xfrm>
          <a:prstGeom prst="rect">
            <a:avLst/>
          </a:prstGeom>
        </p:spPr>
        <p:txBody>
          <a:bodyPr anchor="ctr">
            <a:prstTxWarp prst="textNoShape">
              <a:avLst/>
            </a:prstTxWarp>
            <a:normAutofit/>
          </a:bodyPr>
          <a:lstStyle/>
          <a:p>
            <a:pPr algn="ctr"/>
            <a:r>
              <a:rPr lang="en-GB" sz="4400" b="1" dirty="0" smtClean="0">
                <a:latin typeface="Calibri" charset="0"/>
              </a:rPr>
              <a:t>PLAN OF ACTION </a:t>
            </a:r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405679" y="1000108"/>
          <a:ext cx="8738321" cy="6215106"/>
        </p:xfrm>
        <a:graphic>
          <a:graphicData uri="http://schemas.openxmlformats.org/presentationml/2006/ole">
            <p:oleObj spid="_x0000_s22534" name="Document" r:id="rId3" imgW="6517689" imgH="453788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00034" y="0"/>
            <a:ext cx="8229600" cy="1143000"/>
          </a:xfrm>
          <a:prstGeom prst="rect">
            <a:avLst/>
          </a:prstGeom>
        </p:spPr>
        <p:txBody>
          <a:bodyPr anchor="ctr">
            <a:prstTxWarp prst="textNoShape">
              <a:avLst/>
            </a:prstTxWarp>
            <a:normAutofit/>
          </a:bodyPr>
          <a:lstStyle/>
          <a:p>
            <a:pPr algn="ctr"/>
            <a:r>
              <a:rPr lang="en-GB" sz="4400" b="1" dirty="0" smtClean="0">
                <a:latin typeface="Calibri" charset="0"/>
              </a:rPr>
              <a:t>PLAN OF ACTION </a:t>
            </a:r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285720" y="1000108"/>
          <a:ext cx="8996362" cy="6268562"/>
        </p:xfrm>
        <a:graphic>
          <a:graphicData uri="http://schemas.openxmlformats.org/presentationml/2006/ole">
            <p:oleObj spid="_x0000_s51202" name="Document" r:id="rId3" imgW="6657046" imgH="4542569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00034" y="0"/>
            <a:ext cx="8229600" cy="1143000"/>
          </a:xfrm>
          <a:prstGeom prst="rect">
            <a:avLst/>
          </a:prstGeom>
        </p:spPr>
        <p:txBody>
          <a:bodyPr anchor="ctr">
            <a:prstTxWarp prst="textNoShape">
              <a:avLst/>
            </a:prstTxWarp>
            <a:normAutofit/>
          </a:bodyPr>
          <a:lstStyle/>
          <a:p>
            <a:pPr algn="ctr"/>
            <a:r>
              <a:rPr lang="en-GB" sz="4400" b="1" dirty="0" smtClean="0">
                <a:latin typeface="Calibri" charset="0"/>
              </a:rPr>
              <a:t>PLAN OF ACTION </a:t>
            </a:r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285720" y="1000108"/>
          <a:ext cx="9001156" cy="6115310"/>
        </p:xfrm>
        <a:graphic>
          <a:graphicData uri="http://schemas.openxmlformats.org/presentationml/2006/ole">
            <p:oleObj spid="_x0000_s52226" name="Document" r:id="rId3" imgW="6657046" imgH="4542569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00034" y="0"/>
            <a:ext cx="8229600" cy="1143000"/>
          </a:xfrm>
          <a:prstGeom prst="rect">
            <a:avLst/>
          </a:prstGeom>
        </p:spPr>
        <p:txBody>
          <a:bodyPr anchor="ctr">
            <a:prstTxWarp prst="textNoShape">
              <a:avLst/>
            </a:prstTxWarp>
            <a:normAutofit/>
          </a:bodyPr>
          <a:lstStyle/>
          <a:p>
            <a:pPr algn="ctr"/>
            <a:r>
              <a:rPr lang="en-GB" sz="4400" b="1" dirty="0" smtClean="0">
                <a:latin typeface="Calibri" charset="0"/>
              </a:rPr>
              <a:t>PLAN OF ACTION</a:t>
            </a:r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142845" y="1000108"/>
          <a:ext cx="9576502" cy="6500858"/>
        </p:xfrm>
        <a:graphic>
          <a:graphicData uri="http://schemas.openxmlformats.org/presentationml/2006/ole">
            <p:oleObj spid="_x0000_s37894" name="Document" r:id="rId3" imgW="6811172" imgH="473498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1785927"/>
            <a:ext cx="80724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Objectives</a:t>
            </a:r>
          </a:p>
          <a:p>
            <a:endParaRPr lang="en-GB" sz="2400" b="1" u="sng" dirty="0" smtClean="0"/>
          </a:p>
          <a:p>
            <a:r>
              <a:rPr lang="en-GB" sz="2400" dirty="0" smtClean="0"/>
              <a:t>-To display examples of an Urban HEART plan of action</a:t>
            </a:r>
          </a:p>
          <a:p>
            <a:endParaRPr lang="en-GB" sz="2400" dirty="0" smtClean="0"/>
          </a:p>
          <a:p>
            <a:r>
              <a:rPr lang="en-GB" sz="2400" dirty="0" smtClean="0"/>
              <a:t>-To practice developing your own Urban HEART plan of action tailored to your city/country </a:t>
            </a:r>
            <a:endParaRPr lang="en-US" sz="2400" dirty="0" smtClean="0"/>
          </a:p>
          <a:p>
            <a:endParaRPr lang="en-GB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85786" y="230667"/>
            <a:ext cx="8358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Objectives for Session</a:t>
            </a:r>
            <a:endParaRPr lang="en-US" sz="40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00034" y="0"/>
            <a:ext cx="8229600" cy="1143000"/>
          </a:xfrm>
          <a:prstGeom prst="rect">
            <a:avLst/>
          </a:prstGeom>
        </p:spPr>
        <p:txBody>
          <a:bodyPr anchor="ctr">
            <a:prstTxWarp prst="textNoShape">
              <a:avLst/>
            </a:prstTxWarp>
            <a:normAutofit/>
          </a:bodyPr>
          <a:lstStyle/>
          <a:p>
            <a:pPr algn="ctr"/>
            <a:r>
              <a:rPr lang="en-GB" sz="4400" b="1" dirty="0" smtClean="0">
                <a:latin typeface="Calibri" charset="0"/>
              </a:rPr>
              <a:t>PLAN OF ACTION</a:t>
            </a:r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142845" y="1000108"/>
          <a:ext cx="9576502" cy="6500858"/>
        </p:xfrm>
        <a:graphic>
          <a:graphicData uri="http://schemas.openxmlformats.org/presentationml/2006/ole">
            <p:oleObj spid="_x0000_s54274" name="Document" r:id="rId3" imgW="6957653" imgH="473966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00034" y="0"/>
            <a:ext cx="8229600" cy="1143000"/>
          </a:xfrm>
          <a:prstGeom prst="rect">
            <a:avLst/>
          </a:prstGeom>
        </p:spPr>
        <p:txBody>
          <a:bodyPr anchor="ctr">
            <a:prstTxWarp prst="textNoShape">
              <a:avLst/>
            </a:prstTxWarp>
            <a:normAutofit/>
          </a:bodyPr>
          <a:lstStyle/>
          <a:p>
            <a:pPr algn="ctr"/>
            <a:r>
              <a:rPr lang="en-GB" sz="4400" b="1" dirty="0" smtClean="0">
                <a:latin typeface="Calibri" charset="0"/>
              </a:rPr>
              <a:t>PLAN OF ACTION</a:t>
            </a:r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214283" y="1000108"/>
          <a:ext cx="9644130" cy="6546766"/>
        </p:xfrm>
        <a:graphic>
          <a:graphicData uri="http://schemas.openxmlformats.org/presentationml/2006/ole">
            <p:oleObj spid="_x0000_s55298" name="Document" r:id="rId3" imgW="7100844" imgH="4744349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00034" y="0"/>
            <a:ext cx="8229600" cy="1143000"/>
          </a:xfrm>
          <a:prstGeom prst="rect">
            <a:avLst/>
          </a:prstGeom>
        </p:spPr>
        <p:txBody>
          <a:bodyPr anchor="ctr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4400" b="1" dirty="0" smtClean="0">
                <a:latin typeface="Calibri" charset="0"/>
              </a:rPr>
              <a:t>PLAN OF ACTION</a:t>
            </a:r>
            <a:endParaRPr lang="en-US" sz="4400" b="1" dirty="0">
              <a:latin typeface="Calibri" charset="0"/>
            </a:endParaRPr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357158" y="1000108"/>
          <a:ext cx="8572560" cy="6105073"/>
        </p:xfrm>
        <a:graphic>
          <a:graphicData uri="http://schemas.openxmlformats.org/presentationml/2006/ole">
            <p:oleObj spid="_x0000_s6149" name="Document" r:id="rId4" imgW="6094147" imgH="4340578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800" b="1" dirty="0" smtClean="0"/>
              <a:t>Example for a </a:t>
            </a:r>
            <a:br>
              <a:rPr lang="en-GB" sz="4800" b="1" dirty="0" smtClean="0"/>
            </a:br>
            <a:r>
              <a:rPr lang="en-GB" sz="4800" b="1" dirty="0" smtClean="0"/>
              <a:t>Pre-</a:t>
            </a:r>
            <a:r>
              <a:rPr lang="en-GB" sz="4800" b="1" i="1" dirty="0" smtClean="0"/>
              <a:t>Assessment</a:t>
            </a:r>
            <a:r>
              <a:rPr lang="en-GB" sz="4800" b="1" dirty="0" smtClean="0"/>
              <a:t> Activity</a:t>
            </a:r>
            <a:endParaRPr lang="en-US" sz="4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82575" y="1995488"/>
          <a:ext cx="10890250" cy="6599237"/>
        </p:xfrm>
        <a:graphic>
          <a:graphicData uri="http://schemas.openxmlformats.org/presentationml/2006/ole">
            <p:oleObj spid="_x0000_s33798" name="Document" r:id="rId4" imgW="7850786" imgH="4674447" progId="Word.Document.12">
              <p:embed/>
            </p:oleObj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71472" y="214290"/>
            <a:ext cx="8229600" cy="1143000"/>
          </a:xfrm>
          <a:prstGeom prst="rect">
            <a:avLst/>
          </a:prstGeom>
        </p:spPr>
        <p:txBody>
          <a:bodyPr anchor="ctr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4400" b="1" dirty="0" smtClean="0">
                <a:latin typeface="Calibri" charset="0"/>
              </a:rPr>
              <a:t>Activity &amp; Resources</a:t>
            </a:r>
            <a:endParaRPr lang="en-US" sz="4400" b="1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14282" y="1571612"/>
          <a:ext cx="10759854" cy="6775482"/>
        </p:xfrm>
        <a:graphic>
          <a:graphicData uri="http://schemas.openxmlformats.org/presentationml/2006/ole">
            <p:oleObj spid="_x0000_s36870" name="Document" r:id="rId3" imgW="7707229" imgH="4669763" progId="Word.Document.12">
              <p:embed/>
            </p:oleObj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00034" y="214290"/>
            <a:ext cx="8229600" cy="1143000"/>
          </a:xfrm>
          <a:prstGeom prst="rect">
            <a:avLst/>
          </a:prstGeom>
        </p:spPr>
        <p:txBody>
          <a:bodyPr anchor="ctr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4400" b="1" dirty="0" smtClean="0">
                <a:latin typeface="Calibri" charset="0"/>
              </a:rPr>
              <a:t>Stakeholders/Partners</a:t>
            </a:r>
            <a:endParaRPr lang="en-US" sz="4400" b="1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85720" y="1643050"/>
          <a:ext cx="10121504" cy="6627475"/>
        </p:xfrm>
        <a:graphic>
          <a:graphicData uri="http://schemas.openxmlformats.org/presentationml/2006/ole">
            <p:oleObj spid="_x0000_s25606" name="Document" r:id="rId3" imgW="7402851" imgH="4660394" progId="Word.Document.12">
              <p:embed/>
            </p:oleObj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00034" y="285728"/>
            <a:ext cx="8229600" cy="1143000"/>
          </a:xfrm>
          <a:prstGeom prst="rect">
            <a:avLst/>
          </a:prstGeom>
        </p:spPr>
        <p:txBody>
          <a:bodyPr anchor="ctr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4400" b="1" dirty="0" smtClean="0">
                <a:latin typeface="Calibri" charset="0"/>
              </a:rPr>
              <a:t>Output/Outcome</a:t>
            </a:r>
            <a:endParaRPr lang="en-US" sz="4400" b="1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14282" y="1643050"/>
          <a:ext cx="9972719" cy="7077108"/>
        </p:xfrm>
        <a:graphic>
          <a:graphicData uri="http://schemas.openxmlformats.org/presentationml/2006/ole">
            <p:oleObj spid="_x0000_s32774" name="Document" r:id="rId3" imgW="7100844" imgH="4650666" progId="Word.Document.12">
              <p:embed/>
            </p:oleObj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00034" y="285728"/>
            <a:ext cx="8229600" cy="1143000"/>
          </a:xfrm>
          <a:prstGeom prst="rect">
            <a:avLst/>
          </a:prstGeom>
        </p:spPr>
        <p:txBody>
          <a:bodyPr anchor="ctr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4400" b="1" dirty="0" smtClean="0">
                <a:latin typeface="Calibri" charset="0"/>
              </a:rPr>
              <a:t>Timeline</a:t>
            </a:r>
            <a:endParaRPr lang="en-US" sz="4400" b="1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800" b="1" dirty="0" smtClean="0"/>
              <a:t>Example for a</a:t>
            </a:r>
            <a:br>
              <a:rPr lang="en-GB" sz="4800" b="1" dirty="0" smtClean="0"/>
            </a:br>
            <a:r>
              <a:rPr lang="en-GB" sz="4800" b="1" i="1" dirty="0" smtClean="0"/>
              <a:t>Response</a:t>
            </a:r>
            <a:r>
              <a:rPr lang="en-GB" sz="4800" b="1" dirty="0" smtClean="0"/>
              <a:t> Activity</a:t>
            </a:r>
            <a:endParaRPr lang="en-US" sz="4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rban hea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heart.thmx</Template>
  <TotalTime>1050</TotalTime>
  <Words>142</Words>
  <Application>Microsoft Office PowerPoint</Application>
  <PresentationFormat>On-screen Show (4:3)</PresentationFormat>
  <Paragraphs>36</Paragraphs>
  <Slides>21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urban hear</vt:lpstr>
      <vt:lpstr>Custom Design</vt:lpstr>
      <vt:lpstr>Document</vt:lpstr>
      <vt:lpstr>Developing an Urban HEART  Plan of Action</vt:lpstr>
      <vt:lpstr>Slide 2</vt:lpstr>
      <vt:lpstr>Slide 3</vt:lpstr>
      <vt:lpstr>Example for a  Pre-Assessment Activity</vt:lpstr>
      <vt:lpstr>Slide 5</vt:lpstr>
      <vt:lpstr>Slide 6</vt:lpstr>
      <vt:lpstr>Slide 7</vt:lpstr>
      <vt:lpstr>Slide 8</vt:lpstr>
      <vt:lpstr>Example for a Response Activity</vt:lpstr>
      <vt:lpstr>Slide 10</vt:lpstr>
      <vt:lpstr>Slide 11</vt:lpstr>
      <vt:lpstr>Slide 12</vt:lpstr>
      <vt:lpstr>Slide 13</vt:lpstr>
      <vt:lpstr>Activity: Developing an Urban HEART Plan of Action</vt:lpstr>
      <vt:lpstr>Activity</vt:lpstr>
      <vt:lpstr>Slide 16</vt:lpstr>
      <vt:lpstr>Slide 17</vt:lpstr>
      <vt:lpstr>Slide 18</vt:lpstr>
      <vt:lpstr>Slide 19</vt:lpstr>
      <vt:lpstr>Slide 20</vt:lpstr>
      <vt:lpstr>Slide 21</vt:lpstr>
    </vt:vector>
  </TitlesOfParts>
  <Company>World Health 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ITG2000</dc:creator>
  <cp:lastModifiedBy>ITG2000</cp:lastModifiedBy>
  <cp:revision>82</cp:revision>
  <dcterms:created xsi:type="dcterms:W3CDTF">2010-08-16T08:09:02Z</dcterms:created>
  <dcterms:modified xsi:type="dcterms:W3CDTF">2010-10-14T02:20:03Z</dcterms:modified>
</cp:coreProperties>
</file>