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388" r:id="rId3"/>
    <p:sldId id="389" r:id="rId4"/>
    <p:sldId id="390" r:id="rId5"/>
    <p:sldId id="391" r:id="rId6"/>
    <p:sldId id="383" r:id="rId7"/>
    <p:sldId id="392" r:id="rId8"/>
    <p:sldId id="393" r:id="rId9"/>
    <p:sldId id="395" r:id="rId10"/>
    <p:sldId id="396" r:id="rId11"/>
    <p:sldId id="398" r:id="rId12"/>
    <p:sldId id="397" r:id="rId13"/>
  </p:sldIdLst>
  <p:sldSz cx="10693400" cy="7562850"/>
  <p:notesSz cx="10693400" cy="7562850"/>
  <p:embeddedFontLst>
    <p:embeddedFont>
      <p:font typeface="Calibri" panose="020F0502020204030204" pitchFamily="34" charset="0"/>
      <p:regular r:id="rId15"/>
      <p:bold r:id="rId16"/>
      <p:italic r:id="rId17"/>
      <p:boldItalic r:id="rId18"/>
    </p:embeddedFont>
    <p:embeddedFont>
      <p:font typeface="Roboto" panose="020B0604020202020204" charset="0"/>
      <p:regular r:id="rId19"/>
      <p:bold r:id="rId20"/>
      <p:italic r:id="rId21"/>
      <p:boldItalic r:id="rId22"/>
    </p:embeddedFont>
    <p:embeddedFont>
      <p:font typeface="Roboto Slab" panose="020B0604020202020204" charset="0"/>
      <p:regular r:id="rId23"/>
      <p:bold r:id="rId24"/>
    </p:embeddedFont>
  </p:embeddedFontLst>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4302" userDrawn="1">
          <p15:clr>
            <a:srgbClr val="A4A3A4"/>
          </p15:clr>
        </p15:guide>
        <p15:guide id="14" pos="3368" userDrawn="1">
          <p15:clr>
            <a:srgbClr val="A4A3A4"/>
          </p15:clr>
        </p15:guide>
        <p15:guide id="15" orient="horz" pos="23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A03D"/>
    <a:srgbClr val="609240"/>
    <a:srgbClr val="418FDE"/>
    <a:srgbClr val="000000"/>
    <a:srgbClr val="D4E5F7"/>
    <a:srgbClr val="144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60" autoAdjust="0"/>
    <p:restoredTop sz="62835" autoAdjust="0"/>
  </p:normalViewPr>
  <p:slideViewPr>
    <p:cSldViewPr>
      <p:cViewPr varScale="1">
        <p:scale>
          <a:sx n="45" d="100"/>
          <a:sy n="45" d="100"/>
        </p:scale>
        <p:origin x="1386" y="48"/>
      </p:cViewPr>
      <p:guideLst>
        <p:guide orient="horz" pos="4302"/>
        <p:guide pos="3368"/>
        <p:guide orient="horz" pos="2382"/>
      </p:guideLst>
    </p:cSldViewPr>
  </p:slideViewPr>
  <p:outlineViewPr>
    <p:cViewPr>
      <p:scale>
        <a:sx n="20" d="100"/>
        <a:sy n="20" d="100"/>
      </p:scale>
      <p:origin x="0" y="-4224"/>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03D9B9C8-74D5-4376-9AB4-72A37D6A07CF}" type="datetimeFigureOut">
              <a:rPr lang="en-US" smtClean="0"/>
              <a:t>24/02/2021</a:t>
            </a:fld>
            <a:endParaRPr lang="en-US"/>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26A21FED-E0C3-420A-A0F3-D60CBC777869}" type="slidenum">
              <a:rPr lang="en-US" smtClean="0"/>
              <a:t>‹#›</a:t>
            </a:fld>
            <a:endParaRPr lang="en-US"/>
          </a:p>
        </p:txBody>
      </p:sp>
    </p:spTree>
    <p:extLst>
      <p:ext uri="{BB962C8B-B14F-4D97-AF65-F5344CB8AC3E}">
        <p14:creationId xmlns:p14="http://schemas.microsoft.com/office/powerpoint/2010/main" val="3338103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6A21FED-E0C3-420A-A0F3-D60CBC777869}" type="slidenum">
              <a:rPr lang="en-US" smtClean="0"/>
              <a:t>1</a:t>
            </a:fld>
            <a:endParaRPr lang="en-US"/>
          </a:p>
        </p:txBody>
      </p:sp>
    </p:spTree>
    <p:extLst>
      <p:ext uri="{BB962C8B-B14F-4D97-AF65-F5344CB8AC3E}">
        <p14:creationId xmlns:p14="http://schemas.microsoft.com/office/powerpoint/2010/main" val="906427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21FED-E0C3-420A-A0F3-D60CBC777869}" type="slidenum">
              <a:rPr lang="en-US" smtClean="0"/>
              <a:t>12</a:t>
            </a:fld>
            <a:endParaRPr lang="en-US"/>
          </a:p>
        </p:txBody>
      </p:sp>
    </p:spTree>
    <p:extLst>
      <p:ext uri="{BB962C8B-B14F-4D97-AF65-F5344CB8AC3E}">
        <p14:creationId xmlns:p14="http://schemas.microsoft.com/office/powerpoint/2010/main" val="128486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dirty="0" err="1"/>
              <a:t>powerpoint</a:t>
            </a:r>
            <a:r>
              <a:rPr lang="en-US" dirty="0"/>
              <a:t> provides an overview of the changes incorporated into the revised questionnaire, which will replace the existing one IN MARCH.</a:t>
            </a:r>
          </a:p>
        </p:txBody>
      </p:sp>
      <p:sp>
        <p:nvSpPr>
          <p:cNvPr id="4" name="Slide Number Placeholder 3"/>
          <p:cNvSpPr>
            <a:spLocks noGrp="1"/>
          </p:cNvSpPr>
          <p:nvPr>
            <p:ph type="sldNum" sz="quarter" idx="5"/>
          </p:nvPr>
        </p:nvSpPr>
        <p:spPr/>
        <p:txBody>
          <a:bodyPr/>
          <a:lstStyle/>
          <a:p>
            <a:fld id="{26A21FED-E0C3-420A-A0F3-D60CBC777869}" type="slidenum">
              <a:rPr lang="en-US" smtClean="0"/>
              <a:t>2</a:t>
            </a:fld>
            <a:endParaRPr lang="en-US"/>
          </a:p>
        </p:txBody>
      </p:sp>
    </p:spTree>
    <p:extLst>
      <p:ext uri="{BB962C8B-B14F-4D97-AF65-F5344CB8AC3E}">
        <p14:creationId xmlns:p14="http://schemas.microsoft.com/office/powerpoint/2010/main" val="374255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change at the start of the revised questionnaire will eliminate a lot of “rubbish data” that gets entered by people “trying it out,” and also allow people to generate reports from their practice sessions.</a:t>
            </a:r>
          </a:p>
        </p:txBody>
      </p:sp>
      <p:sp>
        <p:nvSpPr>
          <p:cNvPr id="4" name="Slide Number Placeholder 3"/>
          <p:cNvSpPr>
            <a:spLocks noGrp="1"/>
          </p:cNvSpPr>
          <p:nvPr>
            <p:ph type="sldNum" sz="quarter" idx="5"/>
          </p:nvPr>
        </p:nvSpPr>
        <p:spPr/>
        <p:txBody>
          <a:bodyPr/>
          <a:lstStyle/>
          <a:p>
            <a:fld id="{26A21FED-E0C3-420A-A0F3-D60CBC777869}" type="slidenum">
              <a:rPr lang="en-US" smtClean="0"/>
              <a:t>3</a:t>
            </a:fld>
            <a:endParaRPr lang="en-US"/>
          </a:p>
        </p:txBody>
      </p:sp>
    </p:spTree>
    <p:extLst>
      <p:ext uri="{BB962C8B-B14F-4D97-AF65-F5344CB8AC3E}">
        <p14:creationId xmlns:p14="http://schemas.microsoft.com/office/powerpoint/2010/main" val="3449672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Asking for the analysis at the beginning increases the likelihood that people </a:t>
            </a:r>
            <a:r>
              <a:rPr lang="en-US" i="1" dirty="0"/>
              <a:t>keep these differences in mind</a:t>
            </a:r>
            <a:r>
              <a:rPr lang="en-US" i="0" dirty="0"/>
              <a:t> as they think about tailoring their activities, how different groups will participate, and how benefits will be measured.</a:t>
            </a:r>
          </a:p>
          <a:p>
            <a:endParaRPr lang="en-US" dirty="0"/>
          </a:p>
          <a:p>
            <a:r>
              <a:rPr lang="en-US" dirty="0"/>
              <a:t>MOST projects to date have been simply described their gender policy or made promises about their plans – less than 30% actually articulate gender differences that should form the basis for responsive implementation.     In testing the revised questionnaire, this wording has increased the proportion of projects describing actual role/power differences in their context.</a:t>
            </a:r>
          </a:p>
          <a:p>
            <a:endParaRPr lang="en-US" dirty="0"/>
          </a:p>
          <a:p>
            <a:r>
              <a:rPr lang="en-US" dirty="0"/>
              <a:t>This is the only “mandatory” narrative required in the revised questionnaire.  Others are “recommended” but optional.</a:t>
            </a:r>
          </a:p>
        </p:txBody>
      </p:sp>
      <p:sp>
        <p:nvSpPr>
          <p:cNvPr id="4" name="Slide Number Placeholder 3"/>
          <p:cNvSpPr>
            <a:spLocks noGrp="1"/>
          </p:cNvSpPr>
          <p:nvPr>
            <p:ph type="sldNum" sz="quarter" idx="5"/>
          </p:nvPr>
        </p:nvSpPr>
        <p:spPr/>
        <p:txBody>
          <a:bodyPr/>
          <a:lstStyle/>
          <a:p>
            <a:fld id="{26A21FED-E0C3-420A-A0F3-D60CBC777869}" type="slidenum">
              <a:rPr lang="en-US" smtClean="0"/>
              <a:t>4</a:t>
            </a:fld>
            <a:endParaRPr lang="en-US"/>
          </a:p>
        </p:txBody>
      </p:sp>
    </p:spTree>
    <p:extLst>
      <p:ext uri="{BB962C8B-B14F-4D97-AF65-F5344CB8AC3E}">
        <p14:creationId xmlns:p14="http://schemas.microsoft.com/office/powerpoint/2010/main" val="399304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Asking whether the project considers LGBTI people in the analysis section means this choice may not open in subsequent questions.  In the old questionnaire, about 30% of projects tick the boxes saying they serve LGBTI, but project narratives suggest the reality is only about 2%.</a:t>
            </a:r>
          </a:p>
          <a:p>
            <a:r>
              <a:rPr lang="en-US" dirty="0"/>
              <a:t>Gender and age sections remain basically unchanged.</a:t>
            </a:r>
          </a:p>
          <a:p>
            <a:endParaRPr lang="en-US" dirty="0"/>
          </a:p>
          <a:p>
            <a:r>
              <a:rPr lang="en-US" dirty="0"/>
              <a:t>“ALL gender groups” and “ALL age group” boxes have been added to eliminate the need (for most projects) to tick 9 separate boxes on each question  - though the individual gender and age selections remain available, of course.</a:t>
            </a:r>
          </a:p>
        </p:txBody>
      </p:sp>
      <p:sp>
        <p:nvSpPr>
          <p:cNvPr id="4" name="Slide Number Placeholder 3"/>
          <p:cNvSpPr>
            <a:spLocks noGrp="1"/>
          </p:cNvSpPr>
          <p:nvPr>
            <p:ph type="sldNum" sz="quarter" idx="5"/>
          </p:nvPr>
        </p:nvSpPr>
        <p:spPr/>
        <p:txBody>
          <a:bodyPr/>
          <a:lstStyle/>
          <a:p>
            <a:fld id="{26A21FED-E0C3-420A-A0F3-D60CBC777869}" type="slidenum">
              <a:rPr lang="en-US" smtClean="0"/>
              <a:t>5</a:t>
            </a:fld>
            <a:endParaRPr lang="en-US"/>
          </a:p>
        </p:txBody>
      </p:sp>
    </p:spTree>
    <p:extLst>
      <p:ext uri="{BB962C8B-B14F-4D97-AF65-F5344CB8AC3E}">
        <p14:creationId xmlns:p14="http://schemas.microsoft.com/office/powerpoint/2010/main" val="3781312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questionnaire still steps users through </a:t>
            </a:r>
            <a:r>
              <a:rPr lang="en-US" b="1" dirty="0"/>
              <a:t>TEN </a:t>
            </a:r>
            <a:r>
              <a:rPr lang="en-US" dirty="0"/>
              <a:t>key elements of good programming, in each case asking about gender, age, and people with disabilities.</a:t>
            </a:r>
          </a:p>
          <a:p>
            <a:r>
              <a:rPr lang="en-US" dirty="0"/>
              <a:t>Removed GEM C – Good Targeting – this asked about which gender/age groups were getting less than planned, duplicating Monitoring GEM J benefits, “who’s missing out.”</a:t>
            </a:r>
          </a:p>
          <a:p>
            <a:r>
              <a:rPr lang="en-US" dirty="0"/>
              <a:t>Removed F – Coordination – this asked what kind of information was shared in clusters and how it was disaggregated, and produced unrealistically optimistic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Monitoring GEM B – </a:t>
            </a:r>
            <a:r>
              <a:rPr lang="en-US" sz="1200" b="0" kern="1200" dirty="0">
                <a:solidFill>
                  <a:schemeClr val="tx1"/>
                </a:solidFill>
                <a:effectLst/>
                <a:latin typeface="+mn-lt"/>
                <a:ea typeface="+mn-ea"/>
                <a:cs typeface="+mn-cs"/>
              </a:rPr>
              <a:t>will now ask about Disaggregated Access Data – what kind of ‘beneficiary’ numbers are being used (actual or population estimates), whether this is analyzed, and how access information is disaggregated (sex, age, PWD)</a:t>
            </a:r>
          </a:p>
          <a:p>
            <a:endParaRPr lang="en-US" dirty="0"/>
          </a:p>
        </p:txBody>
      </p:sp>
      <p:sp>
        <p:nvSpPr>
          <p:cNvPr id="4" name="Slide Number Placeholder 3"/>
          <p:cNvSpPr>
            <a:spLocks noGrp="1"/>
          </p:cNvSpPr>
          <p:nvPr>
            <p:ph type="sldNum" sz="quarter" idx="10"/>
          </p:nvPr>
        </p:nvSpPr>
        <p:spPr/>
        <p:txBody>
          <a:bodyPr/>
          <a:lstStyle/>
          <a:p>
            <a:fld id="{26A21FED-E0C3-420A-A0F3-D60CBC777869}" type="slidenum">
              <a:rPr lang="en-US" smtClean="0"/>
              <a:t>6</a:t>
            </a:fld>
            <a:endParaRPr lang="en-US"/>
          </a:p>
        </p:txBody>
      </p:sp>
    </p:spTree>
    <p:extLst>
      <p:ext uri="{BB962C8B-B14F-4D97-AF65-F5344CB8AC3E}">
        <p14:creationId xmlns:p14="http://schemas.microsoft.com/office/powerpoint/2010/main" val="3303137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Uses plainer language – previous wording of “roles and dynamics” appears to have been misunderstood.  </a:t>
            </a:r>
          </a:p>
          <a:p>
            <a:r>
              <a:rPr lang="en-US" dirty="0"/>
              <a:t>The answer choice used to identify targeted actions – “tailored solely to address gender-based discrimination” – is unchanged and appears to work well; consistently about 3% of projects are “T,” targeted actions.</a:t>
            </a:r>
          </a:p>
          <a:p>
            <a:endParaRPr lang="en-US" dirty="0"/>
          </a:p>
          <a:p>
            <a:r>
              <a:rPr lang="en-US" dirty="0"/>
              <a:t>(GEM D continues on next slide)</a:t>
            </a:r>
          </a:p>
        </p:txBody>
      </p:sp>
      <p:sp>
        <p:nvSpPr>
          <p:cNvPr id="4" name="Slide Number Placeholder 3"/>
          <p:cNvSpPr>
            <a:spLocks noGrp="1"/>
          </p:cNvSpPr>
          <p:nvPr>
            <p:ph type="sldNum" sz="quarter" idx="5"/>
          </p:nvPr>
        </p:nvSpPr>
        <p:spPr/>
        <p:txBody>
          <a:bodyPr/>
          <a:lstStyle/>
          <a:p>
            <a:fld id="{26A21FED-E0C3-420A-A0F3-D60CBC777869}" type="slidenum">
              <a:rPr lang="en-US" smtClean="0"/>
              <a:t>7</a:t>
            </a:fld>
            <a:endParaRPr lang="en-US"/>
          </a:p>
        </p:txBody>
      </p:sp>
    </p:spTree>
    <p:extLst>
      <p:ext uri="{BB962C8B-B14F-4D97-AF65-F5344CB8AC3E}">
        <p14:creationId xmlns:p14="http://schemas.microsoft.com/office/powerpoint/2010/main" val="55035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before, questions about gender are followed by age, then people with disabilities, plus a new question on intended “transformative actions.”</a:t>
            </a:r>
          </a:p>
        </p:txBody>
      </p:sp>
      <p:sp>
        <p:nvSpPr>
          <p:cNvPr id="4" name="Slide Number Placeholder 3"/>
          <p:cNvSpPr>
            <a:spLocks noGrp="1"/>
          </p:cNvSpPr>
          <p:nvPr>
            <p:ph type="sldNum" sz="quarter" idx="5"/>
          </p:nvPr>
        </p:nvSpPr>
        <p:spPr/>
        <p:txBody>
          <a:bodyPr/>
          <a:lstStyle/>
          <a:p>
            <a:fld id="{26A21FED-E0C3-420A-A0F3-D60CBC777869}" type="slidenum">
              <a:rPr lang="en-US" smtClean="0"/>
              <a:t>8</a:t>
            </a:fld>
            <a:endParaRPr lang="en-US"/>
          </a:p>
        </p:txBody>
      </p:sp>
    </p:spTree>
    <p:extLst>
      <p:ext uri="{BB962C8B-B14F-4D97-AF65-F5344CB8AC3E}">
        <p14:creationId xmlns:p14="http://schemas.microsoft.com/office/powerpoint/2010/main" val="836583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link to the dashboard in development was shared via email (write to iasc-gam@un.org) if you need it again.  The dashboard will be linked to the GAM website when final.</a:t>
            </a:r>
          </a:p>
        </p:txBody>
      </p:sp>
      <p:sp>
        <p:nvSpPr>
          <p:cNvPr id="4" name="Slide Number Placeholder 3"/>
          <p:cNvSpPr>
            <a:spLocks noGrp="1"/>
          </p:cNvSpPr>
          <p:nvPr>
            <p:ph type="sldNum" sz="quarter" idx="5"/>
          </p:nvPr>
        </p:nvSpPr>
        <p:spPr/>
        <p:txBody>
          <a:bodyPr/>
          <a:lstStyle/>
          <a:p>
            <a:fld id="{26A21FED-E0C3-420A-A0F3-D60CBC777869}" type="slidenum">
              <a:rPr lang="en-US" smtClean="0"/>
              <a:t>9</a:t>
            </a:fld>
            <a:endParaRPr lang="en-US"/>
          </a:p>
        </p:txBody>
      </p:sp>
    </p:spTree>
    <p:extLst>
      <p:ext uri="{BB962C8B-B14F-4D97-AF65-F5344CB8AC3E}">
        <p14:creationId xmlns:p14="http://schemas.microsoft.com/office/powerpoint/2010/main" val="4061889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24A17A68-3337-4FE2-93BE-9F7C3909AFB5}"/>
              </a:ext>
            </a:extLst>
          </p:cNvPr>
          <p:cNvSpPr/>
          <p:nvPr userDrawn="1"/>
        </p:nvSpPr>
        <p:spPr>
          <a:xfrm flipV="1">
            <a:off x="3994151" y="4887836"/>
            <a:ext cx="2705100" cy="45719"/>
          </a:xfrm>
          <a:custGeom>
            <a:avLst/>
            <a:gdLst/>
            <a:ahLst/>
            <a:cxnLst/>
            <a:rect l="l" t="t" r="r" b="b"/>
            <a:pathLst>
              <a:path w="1287145">
                <a:moveTo>
                  <a:pt x="0" y="0"/>
                </a:moveTo>
                <a:lnTo>
                  <a:pt x="1287005" y="0"/>
                </a:lnTo>
              </a:path>
            </a:pathLst>
          </a:custGeom>
          <a:ln w="76200">
            <a:solidFill>
              <a:srgbClr val="B9A03D"/>
            </a:solidFill>
          </a:ln>
        </p:spPr>
        <p:txBody>
          <a:bodyPr wrap="square" lIns="0" tIns="0" rIns="0" bIns="0" rtlCol="0"/>
          <a:lstStyle/>
          <a:p>
            <a:endParaRPr sz="1800"/>
          </a:p>
        </p:txBody>
      </p:sp>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460500" y="3091805"/>
            <a:ext cx="7581900" cy="1553716"/>
          </a:xfrm>
          <a:prstGeom prst="rect">
            <a:avLst/>
          </a:prstGeom>
        </p:spPr>
        <p:txBody>
          <a:bodyPr/>
          <a:lstStyle>
            <a:lvl1pPr algn="ctr">
              <a:defRPr sz="4000" b="1" cap="all" spc="0" baseline="0">
                <a:solidFill>
                  <a:srgbClr val="609240"/>
                </a:solidFill>
                <a:latin typeface="Roboto" panose="02000000000000000000" pitchFamily="2" charset="0"/>
                <a:ea typeface="Roboto" panose="02000000000000000000" pitchFamily="2" charset="0"/>
                <a:cs typeface="Roboto" panose="02000000000000000000" pitchFamily="2" charset="0"/>
              </a:defRPr>
            </a:lvl1pPr>
            <a:lvl2pPr>
              <a:defRPr sz="5400">
                <a:latin typeface="Roboto Slab" pitchFamily="2" charset="0"/>
                <a:ea typeface="Roboto Slab" pitchFamily="2" charset="0"/>
              </a:defRPr>
            </a:lvl2pPr>
            <a:lvl3pPr>
              <a:defRPr sz="5400">
                <a:latin typeface="Roboto Slab" pitchFamily="2" charset="0"/>
                <a:ea typeface="Roboto Slab" pitchFamily="2" charset="0"/>
              </a:defRPr>
            </a:lvl3pPr>
            <a:lvl4pPr>
              <a:defRPr sz="5400">
                <a:latin typeface="Roboto Slab" pitchFamily="2" charset="0"/>
                <a:ea typeface="Roboto Slab" pitchFamily="2" charset="0"/>
              </a:defRPr>
            </a:lvl4pPr>
            <a:lvl5pPr>
              <a:defRPr sz="5400">
                <a:latin typeface="Roboto Slab" pitchFamily="2" charset="0"/>
                <a:ea typeface="Roboto Slab" pitchFamily="2" charset="0"/>
              </a:defRPr>
            </a:lvl5pPr>
          </a:lstStyle>
          <a:p>
            <a:pPr lvl="0"/>
            <a:r>
              <a:rPr lang="en-US" dirty="0"/>
              <a:t>PRESENTATION TITLE</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260600" y="5468069"/>
            <a:ext cx="6134100" cy="1409700"/>
          </a:xfrm>
          <a:prstGeom prst="rect">
            <a:avLst/>
          </a:prstGeom>
        </p:spPr>
        <p:txBody>
          <a:bodyPr/>
          <a:lstStyle>
            <a:lvl1pPr algn="ctr">
              <a:defRPr>
                <a:solidFill>
                  <a:srgbClr val="B9A03D"/>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Subtitle/date/location</a:t>
            </a:r>
          </a:p>
        </p:txBody>
      </p:sp>
      <p:pic>
        <p:nvPicPr>
          <p:cNvPr id="5" name="Graphic 4">
            <a:extLst>
              <a:ext uri="{FF2B5EF4-FFF2-40B4-BE49-F238E27FC236}">
                <a16:creationId xmlns:a16="http://schemas.microsoft.com/office/drawing/2014/main" id="{01D82820-E517-B14A-9F2C-F45F5D843A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49171" y="613289"/>
            <a:ext cx="3595059" cy="194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bg>
      <p:bgPr>
        <a:solidFill>
          <a:schemeClr val="bg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686486" y="695325"/>
            <a:ext cx="9270314" cy="565820"/>
          </a:xfrm>
          <a:prstGeom prst="rect">
            <a:avLst/>
          </a:prstGeom>
        </p:spPr>
        <p:txBody>
          <a:bodyPr lIns="0" tIns="0" rIns="0" bIns="0"/>
          <a:lstStyle>
            <a:lvl1pPr algn="ctr">
              <a:defRPr sz="3200" b="1" i="0">
                <a:solidFill>
                  <a:srgbClr val="609240"/>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CONTENT TITLE</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711200" y="1685925"/>
            <a:ext cx="9245599" cy="4183732"/>
          </a:xfrm>
          <a:prstGeom prst="rect">
            <a:avLst/>
          </a:prstGeom>
        </p:spPr>
        <p:txBody>
          <a:bodyPr lIns="0" tIns="0" rIns="0" bIns="0"/>
          <a:lstStyle>
            <a:lvl1pPr marL="342900" indent="-342900">
              <a:lnSpc>
                <a:spcPct val="150000"/>
              </a:lnSpc>
              <a:buFont typeface="Arial" panose="020B0604020202020204" pitchFamily="34" charset="0"/>
              <a:buChar char="•"/>
              <a:defRPr sz="2400" b="1">
                <a:solidFill>
                  <a:schemeClr val="tx1">
                    <a:lumMod val="65000"/>
                    <a:lumOff val="35000"/>
                  </a:schemeClr>
                </a:solidFill>
                <a:latin typeface="Roboto" panose="02000000000000000000" pitchFamily="2" charset="0"/>
                <a:ea typeface="Roboto" panose="02000000000000000000" pitchFamily="2" charset="0"/>
              </a:defRPr>
            </a:lvl1pPr>
          </a:lstStyle>
          <a:p>
            <a:pPr lvl="0"/>
            <a:r>
              <a:rPr lang="en-US" dirty="0"/>
              <a:t>Bullet list / no more than 5-6 bullets</a:t>
            </a:r>
          </a:p>
        </p:txBody>
      </p:sp>
      <p:pic>
        <p:nvPicPr>
          <p:cNvPr id="3" name="Graphic 2">
            <a:extLst>
              <a:ext uri="{FF2B5EF4-FFF2-40B4-BE49-F238E27FC236}">
                <a16:creationId xmlns:a16="http://schemas.microsoft.com/office/drawing/2014/main" id="{2D10E431-8A8F-4945-8E00-F6AF792C28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2300" y="6219825"/>
            <a:ext cx="1714500" cy="609600"/>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698500" y="1679618"/>
            <a:ext cx="9258300" cy="4190039"/>
          </a:xfrm>
          <a:prstGeom prst="rect">
            <a:avLst/>
          </a:prstGeom>
        </p:spPr>
        <p:txBody>
          <a:bodyPr lIns="0" tIns="0" rIns="0" bIns="0"/>
          <a:lstStyle>
            <a:lvl1pPr>
              <a:defRPr>
                <a:solidFill>
                  <a:schemeClr val="tx1">
                    <a:lumMod val="65000"/>
                    <a:lumOff val="35000"/>
                  </a:schemeClr>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Blank slide…</a:t>
            </a:r>
          </a:p>
          <a:p>
            <a:pPr lvl="1"/>
            <a:endParaRPr lang="en-US" dirty="0"/>
          </a:p>
        </p:txBody>
      </p:sp>
      <p:pic>
        <p:nvPicPr>
          <p:cNvPr id="4" name="Graphic 3">
            <a:extLst>
              <a:ext uri="{FF2B5EF4-FFF2-40B4-BE49-F238E27FC236}">
                <a16:creationId xmlns:a16="http://schemas.microsoft.com/office/drawing/2014/main" id="{A3BE9F1D-7CE4-0E43-99F4-680D962C36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2300" y="6219825"/>
            <a:ext cx="1714500" cy="609600"/>
          </a:xfrm>
          <a:prstGeom prst="rect">
            <a:avLst/>
          </a:prstGeom>
        </p:spPr>
      </p:pic>
    </p:spTree>
    <p:extLst>
      <p:ext uri="{BB962C8B-B14F-4D97-AF65-F5344CB8AC3E}">
        <p14:creationId xmlns:p14="http://schemas.microsoft.com/office/powerpoint/2010/main" val="2547317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71" r:id="rId3"/>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bodyStyle>
    <p:other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otherStyle>
  </p:txStyles>
  <p:extLst>
    <p:ext uri="{27BBF7A9-308A-43DC-89C8-2F10F3537804}">
      <p15:sldGuideLst xmlns:p15="http://schemas.microsoft.com/office/powerpoint/2012/main">
        <p15:guide id="1" orient="horz" pos="4302" userDrawn="1">
          <p15:clr>
            <a:srgbClr val="F26B43"/>
          </p15:clr>
        </p15:guide>
        <p15:guide id="2" pos="3368" userDrawn="1">
          <p15:clr>
            <a:srgbClr val="F26B43"/>
          </p15:clr>
        </p15:guide>
        <p15:guide id="3" pos="440" userDrawn="1">
          <p15:clr>
            <a:srgbClr val="F26B43"/>
          </p15:clr>
        </p15:guide>
        <p15:guide id="4" pos="6272" userDrawn="1">
          <p15:clr>
            <a:srgbClr val="F26B43"/>
          </p15:clr>
        </p15:guide>
        <p15:guide id="5" orient="horz" pos="486" userDrawn="1">
          <p15:clr>
            <a:srgbClr val="F26B43"/>
          </p15:clr>
        </p15:guide>
        <p15:guide id="6" orient="horz" pos="1062" userDrawn="1">
          <p15:clr>
            <a:srgbClr val="F26B43"/>
          </p15:clr>
        </p15:guide>
        <p15:guide id="7" orient="horz" pos="238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iasc-gam@un.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D43DB0-9F1B-F144-8990-0C23984A36B0}"/>
              </a:ext>
            </a:extLst>
          </p:cNvPr>
          <p:cNvSpPr>
            <a:spLocks noGrp="1"/>
          </p:cNvSpPr>
          <p:nvPr>
            <p:ph type="body" sz="quarter" idx="10"/>
          </p:nvPr>
        </p:nvSpPr>
        <p:spPr>
          <a:xfrm>
            <a:off x="971166" y="2989337"/>
            <a:ext cx="8712968" cy="2160240"/>
          </a:xfrm>
        </p:spPr>
        <p:txBody>
          <a:bodyPr/>
          <a:lstStyle/>
          <a:p>
            <a:endParaRPr lang="en-US" dirty="0"/>
          </a:p>
          <a:p>
            <a:r>
              <a:rPr lang="en-US" dirty="0"/>
              <a:t>What’s </a:t>
            </a:r>
            <a:r>
              <a:rPr lang="en-US" sz="5400" dirty="0"/>
              <a:t>*New*</a:t>
            </a:r>
            <a:r>
              <a:rPr lang="en-US" dirty="0"/>
              <a:t> in the GAM?!</a:t>
            </a:r>
          </a:p>
        </p:txBody>
      </p:sp>
      <p:sp>
        <p:nvSpPr>
          <p:cNvPr id="3" name="Text Placeholder 2">
            <a:extLst>
              <a:ext uri="{FF2B5EF4-FFF2-40B4-BE49-F238E27FC236}">
                <a16:creationId xmlns:a16="http://schemas.microsoft.com/office/drawing/2014/main" id="{6A00155F-CAA9-014D-BA6B-91A2A707B1BC}"/>
              </a:ext>
            </a:extLst>
          </p:cNvPr>
          <p:cNvSpPr>
            <a:spLocks noGrp="1"/>
          </p:cNvSpPr>
          <p:nvPr>
            <p:ph type="body" sz="quarter" idx="11"/>
          </p:nvPr>
        </p:nvSpPr>
        <p:spPr>
          <a:xfrm>
            <a:off x="1139825" y="4861545"/>
            <a:ext cx="8413750" cy="2304256"/>
          </a:xfrm>
        </p:spPr>
        <p:txBody>
          <a:bodyPr/>
          <a:lstStyle/>
          <a:p>
            <a:endParaRPr lang="en-US" dirty="0"/>
          </a:p>
          <a:p>
            <a:r>
              <a:rPr lang="en-US" sz="4000" b="1" dirty="0">
                <a:solidFill>
                  <a:srgbClr val="609240"/>
                </a:solidFill>
              </a:rPr>
              <a:t>OVERVIEW</a:t>
            </a:r>
          </a:p>
          <a:p>
            <a:endParaRPr lang="en-US" sz="4000" b="1" dirty="0">
              <a:solidFill>
                <a:srgbClr val="609240"/>
              </a:solidFill>
            </a:endParaRPr>
          </a:p>
          <a:p>
            <a:r>
              <a:rPr lang="en-US" sz="4000" b="1" dirty="0">
                <a:solidFill>
                  <a:srgbClr val="609240"/>
                </a:solidFill>
              </a:rPr>
              <a:t>* </a:t>
            </a:r>
            <a:r>
              <a:rPr lang="en-US" sz="2800" dirty="0"/>
              <a:t>As of </a:t>
            </a:r>
            <a:r>
              <a:rPr lang="en-US" sz="2800" b="1" dirty="0"/>
              <a:t>March</a:t>
            </a:r>
            <a:r>
              <a:rPr lang="en-US" sz="2800" dirty="0"/>
              <a:t> 2021</a:t>
            </a:r>
          </a:p>
        </p:txBody>
      </p:sp>
    </p:spTree>
    <p:extLst>
      <p:ext uri="{BB962C8B-B14F-4D97-AF65-F5344CB8AC3E}">
        <p14:creationId xmlns:p14="http://schemas.microsoft.com/office/powerpoint/2010/main" val="293221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AB500A-54FF-4BAC-9F07-0A836C306410}"/>
              </a:ext>
            </a:extLst>
          </p:cNvPr>
          <p:cNvSpPr>
            <a:spLocks noGrp="1"/>
          </p:cNvSpPr>
          <p:nvPr>
            <p:ph type="body" sz="quarter" idx="10"/>
          </p:nvPr>
        </p:nvSpPr>
        <p:spPr>
          <a:xfrm>
            <a:off x="711200" y="469057"/>
            <a:ext cx="9270314" cy="565820"/>
          </a:xfrm>
        </p:spPr>
        <p:txBody>
          <a:bodyPr/>
          <a:lstStyle/>
          <a:p>
            <a:r>
              <a:rPr lang="en-US" sz="2400" dirty="0"/>
              <a:t>…with how projects in a particular country are responding</a:t>
            </a:r>
          </a:p>
        </p:txBody>
      </p:sp>
      <p:sp>
        <p:nvSpPr>
          <p:cNvPr id="7" name="Text Placeholder 6">
            <a:extLst>
              <a:ext uri="{FF2B5EF4-FFF2-40B4-BE49-F238E27FC236}">
                <a16:creationId xmlns:a16="http://schemas.microsoft.com/office/drawing/2014/main" id="{79828DE0-344C-4FD6-B3E9-DBFA6F27F6EF}"/>
              </a:ext>
            </a:extLst>
          </p:cNvPr>
          <p:cNvSpPr>
            <a:spLocks noGrp="1"/>
          </p:cNvSpPr>
          <p:nvPr>
            <p:ph type="body" sz="quarter" idx="11"/>
          </p:nvPr>
        </p:nvSpPr>
        <p:spPr/>
        <p:txBody>
          <a:bodyPr/>
          <a:lstStyle/>
          <a:p>
            <a:endParaRPr lang="en-US"/>
          </a:p>
        </p:txBody>
      </p:sp>
      <p:pic>
        <p:nvPicPr>
          <p:cNvPr id="8" name="Picture 7">
            <a:extLst>
              <a:ext uri="{FF2B5EF4-FFF2-40B4-BE49-F238E27FC236}">
                <a16:creationId xmlns:a16="http://schemas.microsoft.com/office/drawing/2014/main" id="{86A0C551-7581-4FCA-AD3F-BA0376BED4C6}"/>
              </a:ext>
            </a:extLst>
          </p:cNvPr>
          <p:cNvPicPr>
            <a:picLocks noChangeAspect="1"/>
          </p:cNvPicPr>
          <p:nvPr/>
        </p:nvPicPr>
        <p:blipFill rotWithShape="1">
          <a:blip r:embed="rId2"/>
          <a:srcRect l="2663" t="12246" r="3930" b="2944"/>
          <a:stretch/>
        </p:blipFill>
        <p:spPr>
          <a:xfrm>
            <a:off x="234132" y="1034877"/>
            <a:ext cx="10361562" cy="6058916"/>
          </a:xfrm>
          <a:prstGeom prst="rect">
            <a:avLst/>
          </a:prstGeom>
        </p:spPr>
      </p:pic>
    </p:spTree>
    <p:extLst>
      <p:ext uri="{BB962C8B-B14F-4D97-AF65-F5344CB8AC3E}">
        <p14:creationId xmlns:p14="http://schemas.microsoft.com/office/powerpoint/2010/main" val="1902377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721E92-8C24-4FB4-B1F1-E182273934AE}"/>
              </a:ext>
            </a:extLst>
          </p:cNvPr>
          <p:cNvSpPr>
            <a:spLocks noGrp="1"/>
          </p:cNvSpPr>
          <p:nvPr>
            <p:ph type="body" sz="quarter" idx="10"/>
          </p:nvPr>
        </p:nvSpPr>
        <p:spPr/>
        <p:txBody>
          <a:bodyPr/>
          <a:lstStyle/>
          <a:p>
            <a:r>
              <a:rPr lang="en-US" dirty="0"/>
              <a:t>What to work on?</a:t>
            </a:r>
          </a:p>
        </p:txBody>
      </p:sp>
      <p:sp>
        <p:nvSpPr>
          <p:cNvPr id="3" name="Text Placeholder 2">
            <a:extLst>
              <a:ext uri="{FF2B5EF4-FFF2-40B4-BE49-F238E27FC236}">
                <a16:creationId xmlns:a16="http://schemas.microsoft.com/office/drawing/2014/main" id="{16EB19C9-AE57-47A6-B891-81A54F902939}"/>
              </a:ext>
            </a:extLst>
          </p:cNvPr>
          <p:cNvSpPr>
            <a:spLocks noGrp="1"/>
          </p:cNvSpPr>
          <p:nvPr>
            <p:ph type="body" sz="quarter" idx="11"/>
          </p:nvPr>
        </p:nvSpPr>
        <p:spPr>
          <a:xfrm>
            <a:off x="723900" y="1405161"/>
            <a:ext cx="9447336" cy="5400600"/>
          </a:xfrm>
        </p:spPr>
        <p:txBody>
          <a:bodyPr/>
          <a:lstStyle/>
          <a:p>
            <a:pPr>
              <a:lnSpc>
                <a:spcPct val="100000"/>
              </a:lnSpc>
              <a:spcAft>
                <a:spcPts val="1200"/>
              </a:spcAft>
            </a:pPr>
            <a:r>
              <a:rPr lang="en-US" sz="2600" b="0" dirty="0"/>
              <a:t>The most useful entry point for advisors and focal point to improve attention to gender and inclusion continues to be in reviewing the narratives submitted by projects or clusters, “Briefly describe your gender analysis / your analysis of who is marginalized and why,” in their project/sector GAM Report.   </a:t>
            </a:r>
          </a:p>
          <a:p>
            <a:pPr indent="200025">
              <a:lnSpc>
                <a:spcPct val="100000"/>
              </a:lnSpc>
              <a:spcAft>
                <a:spcPts val="1200"/>
              </a:spcAft>
              <a:buFont typeface="Wingdings" panose="05000000000000000000" pitchFamily="2" charset="2"/>
              <a:buChar char="Ø"/>
            </a:pPr>
            <a:r>
              <a:rPr lang="en-US" sz="2600" b="0" dirty="0"/>
              <a:t>  If people cannot describe existing inequalities, they will be unlikely to </a:t>
            </a:r>
            <a:r>
              <a:rPr lang="en-US" sz="2600" b="0" i="1" dirty="0"/>
              <a:t>use</a:t>
            </a:r>
            <a:r>
              <a:rPr lang="en-US" sz="2600" b="0" dirty="0"/>
              <a:t> this information to tailor their interventions.</a:t>
            </a:r>
          </a:p>
          <a:p>
            <a:pPr>
              <a:lnSpc>
                <a:spcPct val="100000"/>
              </a:lnSpc>
              <a:spcAft>
                <a:spcPts val="1200"/>
              </a:spcAft>
            </a:pPr>
            <a:r>
              <a:rPr lang="en-US" sz="2600" b="0" dirty="0"/>
              <a:t>Use the dashboard to identify areas for improvement – e.g. more accessible complaints mechanisms, better communication with different groups, or to highlight a potentially underserved age group</a:t>
            </a:r>
          </a:p>
        </p:txBody>
      </p:sp>
    </p:spTree>
    <p:extLst>
      <p:ext uri="{BB962C8B-B14F-4D97-AF65-F5344CB8AC3E}">
        <p14:creationId xmlns:p14="http://schemas.microsoft.com/office/powerpoint/2010/main" val="2289077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99F7F4-EC06-474C-8795-049F74EB9067}"/>
              </a:ext>
            </a:extLst>
          </p:cNvPr>
          <p:cNvSpPr>
            <a:spLocks noGrp="1"/>
          </p:cNvSpPr>
          <p:nvPr>
            <p:ph type="body" sz="quarter" idx="10"/>
          </p:nvPr>
        </p:nvSpPr>
        <p:spPr>
          <a:xfrm>
            <a:off x="753314" y="227296"/>
            <a:ext cx="9270314" cy="565820"/>
          </a:xfrm>
        </p:spPr>
        <p:txBody>
          <a:bodyPr/>
          <a:lstStyle/>
          <a:p>
            <a:r>
              <a:rPr lang="en-US" dirty="0"/>
              <a:t>Status at Feb 2021</a:t>
            </a:r>
          </a:p>
        </p:txBody>
      </p:sp>
      <p:sp>
        <p:nvSpPr>
          <p:cNvPr id="3" name="Text Placeholder 2">
            <a:extLst>
              <a:ext uri="{FF2B5EF4-FFF2-40B4-BE49-F238E27FC236}">
                <a16:creationId xmlns:a16="http://schemas.microsoft.com/office/drawing/2014/main" id="{535A7258-C2AD-48EE-A9B0-3671BF3D3F1E}"/>
              </a:ext>
            </a:extLst>
          </p:cNvPr>
          <p:cNvSpPr>
            <a:spLocks noGrp="1"/>
          </p:cNvSpPr>
          <p:nvPr>
            <p:ph type="body" sz="quarter" idx="11"/>
          </p:nvPr>
        </p:nvSpPr>
        <p:spPr>
          <a:xfrm>
            <a:off x="306140" y="757089"/>
            <a:ext cx="9853562" cy="6671989"/>
          </a:xfrm>
        </p:spPr>
        <p:txBody>
          <a:bodyPr/>
          <a:lstStyle/>
          <a:p>
            <a:pPr>
              <a:lnSpc>
                <a:spcPct val="100000"/>
              </a:lnSpc>
              <a:spcAft>
                <a:spcPts val="1200"/>
              </a:spcAft>
            </a:pPr>
            <a:r>
              <a:rPr lang="en-US" sz="2600" b="0" dirty="0"/>
              <a:t>Programming of the revised questionnaire is ongoing &amp; due soon</a:t>
            </a:r>
          </a:p>
          <a:p>
            <a:pPr>
              <a:lnSpc>
                <a:spcPct val="100000"/>
              </a:lnSpc>
              <a:spcAft>
                <a:spcPts val="800"/>
              </a:spcAft>
            </a:pPr>
            <a:r>
              <a:rPr lang="en-US" sz="2600" b="0" dirty="0"/>
              <a:t>The revised Design Phase has been used/tested well in several countries (~1350 forms completed)</a:t>
            </a:r>
          </a:p>
          <a:p>
            <a:pPr>
              <a:lnSpc>
                <a:spcPct val="100000"/>
              </a:lnSpc>
              <a:spcAft>
                <a:spcPts val="1200"/>
              </a:spcAft>
            </a:pPr>
            <a:r>
              <a:rPr lang="en-US" sz="2600" b="0" dirty="0"/>
              <a:t>When the Monitoring Phase questionnaire is finished and translated, the </a:t>
            </a:r>
            <a:r>
              <a:rPr lang="en-US" sz="2600" dirty="0"/>
              <a:t>dashboard</a:t>
            </a:r>
            <a:r>
              <a:rPr lang="en-US" sz="2600" b="0" dirty="0"/>
              <a:t> will be revised to accommodate the changes and merge existing GAM data (~13,000 ‘old’ forms)</a:t>
            </a:r>
          </a:p>
          <a:p>
            <a:pPr>
              <a:lnSpc>
                <a:spcPct val="100000"/>
              </a:lnSpc>
              <a:spcAft>
                <a:spcPts val="1200"/>
              </a:spcAft>
            </a:pPr>
            <a:r>
              <a:rPr lang="en-US" sz="2600" b="0" dirty="0"/>
              <a:t>A dashboard link will be added to the GAM website, ideally with a “cluster/sector” filter.  A </a:t>
            </a:r>
            <a:r>
              <a:rPr lang="en-US" sz="2600" b="0" i="1" dirty="0"/>
              <a:t>planned</a:t>
            </a:r>
            <a:r>
              <a:rPr lang="en-US" sz="2600" b="0" dirty="0"/>
              <a:t> secure access section should be developed to allow organizations to filter for their own results. </a:t>
            </a:r>
          </a:p>
          <a:p>
            <a:pPr>
              <a:lnSpc>
                <a:spcPct val="100000"/>
              </a:lnSpc>
              <a:spcAft>
                <a:spcPts val="1200"/>
              </a:spcAft>
            </a:pPr>
            <a:r>
              <a:rPr lang="en-US" sz="2600" b="0" dirty="0"/>
              <a:t>A podcast will be added to the website for people wanting a spoken orientation / introduction</a:t>
            </a:r>
          </a:p>
          <a:p>
            <a:pPr>
              <a:lnSpc>
                <a:spcPct val="100000"/>
              </a:lnSpc>
              <a:spcAft>
                <a:spcPts val="1200"/>
              </a:spcAft>
            </a:pPr>
            <a:r>
              <a:rPr lang="en-US" sz="2600" b="0" dirty="0"/>
              <a:t>Management of the GAM has been handed over to OCHA Gender Equality Unit (GEU).  GEU has been responding to                           GAM ‘help’ emails (</a:t>
            </a:r>
            <a:r>
              <a:rPr lang="en-US" sz="2600" b="0" dirty="0">
                <a:hlinkClick r:id="rId3"/>
              </a:rPr>
              <a:t>iasc-gam@un.org</a:t>
            </a:r>
            <a:r>
              <a:rPr lang="en-US" sz="2600" b="0" dirty="0"/>
              <a:t>) since last year.</a:t>
            </a:r>
          </a:p>
        </p:txBody>
      </p:sp>
    </p:spTree>
    <p:extLst>
      <p:ext uri="{BB962C8B-B14F-4D97-AF65-F5344CB8AC3E}">
        <p14:creationId xmlns:p14="http://schemas.microsoft.com/office/powerpoint/2010/main" val="1544022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4446EB7E-8E22-4521-9153-A61EE94034BD}"/>
              </a:ext>
            </a:extLst>
          </p:cNvPr>
          <p:cNvSpPr>
            <a:spLocks noGrp="1"/>
          </p:cNvSpPr>
          <p:nvPr>
            <p:ph type="body" sz="quarter" idx="10"/>
          </p:nvPr>
        </p:nvSpPr>
        <p:spPr>
          <a:xfrm>
            <a:off x="719289" y="325041"/>
            <a:ext cx="9270314" cy="565820"/>
          </a:xfrm>
        </p:spPr>
        <p:txBody>
          <a:bodyPr/>
          <a:lstStyle/>
          <a:p>
            <a:r>
              <a:rPr lang="en-US" dirty="0"/>
              <a:t>FEEDBACK:</a:t>
            </a:r>
          </a:p>
          <a:p>
            <a:endParaRPr lang="en-US" dirty="0"/>
          </a:p>
          <a:p>
            <a:endParaRPr lang="en-US" dirty="0"/>
          </a:p>
        </p:txBody>
      </p:sp>
      <p:sp>
        <p:nvSpPr>
          <p:cNvPr id="3" name="Text Placeholder 2">
            <a:extLst>
              <a:ext uri="{FF2B5EF4-FFF2-40B4-BE49-F238E27FC236}">
                <a16:creationId xmlns:a16="http://schemas.microsoft.com/office/drawing/2014/main" id="{39ECF98F-F43C-45E6-B793-9F35A67FB710}"/>
              </a:ext>
            </a:extLst>
          </p:cNvPr>
          <p:cNvSpPr>
            <a:spLocks noGrp="1"/>
          </p:cNvSpPr>
          <p:nvPr>
            <p:ph type="body" sz="quarter" idx="11"/>
          </p:nvPr>
        </p:nvSpPr>
        <p:spPr>
          <a:xfrm>
            <a:off x="723900" y="890861"/>
            <a:ext cx="9245599" cy="6346948"/>
          </a:xfrm>
          <a:prstGeom prst="rect">
            <a:avLst/>
          </a:prstGeom>
        </p:spPr>
        <p:txBody>
          <a:bodyPr/>
          <a:lstStyle/>
          <a:p>
            <a:pPr marL="0" indent="0">
              <a:buNone/>
            </a:pPr>
            <a:r>
              <a:rPr lang="en-US" sz="3200" dirty="0">
                <a:solidFill>
                  <a:srgbClr val="609240"/>
                </a:solidFill>
                <a:latin typeface="Roboto" panose="020B0604020202020204" charset="0"/>
                <a:ea typeface="Roboto" panose="020B0604020202020204" charset="0"/>
              </a:rPr>
              <a:t>Hugely positive</a:t>
            </a:r>
            <a:r>
              <a:rPr lang="en-US" b="0" dirty="0">
                <a:latin typeface="Roboto" panose="020B0604020202020204" charset="0"/>
                <a:ea typeface="Roboto" panose="020B0604020202020204" charset="0"/>
              </a:rPr>
              <a:t> from NGOs, some UN Agencies &amp; reviewers:</a:t>
            </a:r>
          </a:p>
          <a:p>
            <a:r>
              <a:rPr lang="en-US" b="0" dirty="0">
                <a:latin typeface="Roboto" panose="020B0604020202020204" charset="0"/>
                <a:ea typeface="Roboto" panose="020B0604020202020204" charset="0"/>
              </a:rPr>
              <a:t>Helps users understand HOW to be gender-response/ do GEP</a:t>
            </a:r>
          </a:p>
          <a:p>
            <a:r>
              <a:rPr lang="en-US" b="0" dirty="0">
                <a:latin typeface="Roboto" panose="020B0604020202020204" charset="0"/>
                <a:ea typeface="Roboto" panose="020B0604020202020204" charset="0"/>
              </a:rPr>
              <a:t>Team building around gender, learning by doing</a:t>
            </a:r>
          </a:p>
          <a:p>
            <a:r>
              <a:rPr lang="en-US" b="0" dirty="0">
                <a:latin typeface="Roboto" panose="020B0604020202020204" charset="0"/>
                <a:ea typeface="Roboto" panose="020B0604020202020204" charset="0"/>
              </a:rPr>
              <a:t>Better quality programs based on knowledge and understanding</a:t>
            </a:r>
          </a:p>
          <a:p>
            <a:r>
              <a:rPr lang="en-US" b="0" dirty="0">
                <a:latin typeface="Roboto" panose="020B0604020202020204" charset="0"/>
                <a:ea typeface="Roboto" panose="020B0604020202020204" charset="0"/>
              </a:rPr>
              <a:t>Useful performance information at agency, country &amp; global level</a:t>
            </a:r>
          </a:p>
          <a:p>
            <a:pPr marL="0" indent="0">
              <a:lnSpc>
                <a:spcPct val="100000"/>
              </a:lnSpc>
              <a:buNone/>
            </a:pPr>
            <a:r>
              <a:rPr lang="en-US" sz="3200" dirty="0">
                <a:solidFill>
                  <a:srgbClr val="609240"/>
                </a:solidFill>
                <a:latin typeface="Roboto" panose="020B0604020202020204" charset="0"/>
                <a:ea typeface="Roboto" panose="020B0604020202020204" charset="0"/>
              </a:rPr>
              <a:t>But…</a:t>
            </a:r>
          </a:p>
          <a:p>
            <a:r>
              <a:rPr lang="en-US" b="0" dirty="0">
                <a:latin typeface="Roboto" panose="020B0604020202020204" charset="0"/>
                <a:ea typeface="Roboto" panose="020B0604020202020204" charset="0"/>
              </a:rPr>
              <a:t>WAAAAAY too long;  repetitive;  too much writing</a:t>
            </a:r>
          </a:p>
          <a:p>
            <a:r>
              <a:rPr lang="en-US" b="0" dirty="0">
                <a:latin typeface="Roboto" panose="020B0604020202020204" charset="0"/>
                <a:ea typeface="Roboto" panose="020B0604020202020204" charset="0"/>
              </a:rPr>
              <a:t>Does not include people with disabilities</a:t>
            </a:r>
          </a:p>
          <a:p>
            <a:r>
              <a:rPr lang="en-US" b="0" dirty="0">
                <a:latin typeface="Roboto" panose="020B0604020202020204" charset="0"/>
                <a:ea typeface="Roboto" panose="020B0604020202020204" charset="0"/>
              </a:rPr>
              <a:t>Lack of clarity on targeted/ transformative programming</a:t>
            </a:r>
          </a:p>
          <a:p>
            <a:r>
              <a:rPr lang="en-US" b="0" dirty="0">
                <a:latin typeface="Roboto" panose="020B0604020202020204" charset="0"/>
                <a:ea typeface="Roboto" panose="020B0604020202020204" charset="0"/>
              </a:rPr>
              <a:t>Wildly inaccurate LGBTI info </a:t>
            </a:r>
          </a:p>
          <a:p>
            <a:r>
              <a:rPr lang="en-US" b="0" dirty="0">
                <a:latin typeface="Roboto" panose="020B0604020202020204" charset="0"/>
                <a:ea typeface="Roboto" panose="020B0604020202020204" charset="0"/>
              </a:rPr>
              <a:t>Reports not available from the practice system</a:t>
            </a:r>
          </a:p>
        </p:txBody>
      </p:sp>
    </p:spTree>
    <p:extLst>
      <p:ext uri="{BB962C8B-B14F-4D97-AF65-F5344CB8AC3E}">
        <p14:creationId xmlns:p14="http://schemas.microsoft.com/office/powerpoint/2010/main" val="201810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A96B91-25D8-45DA-B3CA-19DC9A0FE82C}"/>
              </a:ext>
            </a:extLst>
          </p:cNvPr>
          <p:cNvPicPr>
            <a:picLocks noChangeAspect="1"/>
          </p:cNvPicPr>
          <p:nvPr/>
        </p:nvPicPr>
        <p:blipFill rotWithShape="1">
          <a:blip r:embed="rId3"/>
          <a:srcRect r="10899"/>
          <a:stretch/>
        </p:blipFill>
        <p:spPr>
          <a:xfrm>
            <a:off x="959788" y="3277369"/>
            <a:ext cx="9211448" cy="4032448"/>
          </a:xfrm>
          <a:prstGeom prst="rect">
            <a:avLst/>
          </a:prstGeom>
        </p:spPr>
      </p:pic>
      <p:pic>
        <p:nvPicPr>
          <p:cNvPr id="11" name="Picture 10">
            <a:extLst>
              <a:ext uri="{FF2B5EF4-FFF2-40B4-BE49-F238E27FC236}">
                <a16:creationId xmlns:a16="http://schemas.microsoft.com/office/drawing/2014/main" id="{E020CFDA-BC82-4721-8146-6EE1FC9A0A11}"/>
              </a:ext>
            </a:extLst>
          </p:cNvPr>
          <p:cNvPicPr/>
          <p:nvPr/>
        </p:nvPicPr>
        <p:blipFill rotWithShape="1">
          <a:blip r:embed="rId4"/>
          <a:srcRect b="65960"/>
          <a:stretch/>
        </p:blipFill>
        <p:spPr bwMode="auto">
          <a:xfrm>
            <a:off x="1952588" y="0"/>
            <a:ext cx="6788224" cy="1518270"/>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5C9B69EA-1F72-43BF-959F-4DA21B9339ED}"/>
              </a:ext>
            </a:extLst>
          </p:cNvPr>
          <p:cNvPicPr>
            <a:picLocks noChangeAspect="1"/>
          </p:cNvPicPr>
          <p:nvPr/>
        </p:nvPicPr>
        <p:blipFill rotWithShape="1">
          <a:blip r:embed="rId5"/>
          <a:srcRect l="-1819" t="3385" r="27886" b="-4722"/>
          <a:stretch/>
        </p:blipFill>
        <p:spPr>
          <a:xfrm>
            <a:off x="522164" y="1485161"/>
            <a:ext cx="9001000" cy="2512288"/>
          </a:xfrm>
          <a:prstGeom prst="rect">
            <a:avLst/>
          </a:prstGeom>
        </p:spPr>
      </p:pic>
    </p:spTree>
    <p:extLst>
      <p:ext uri="{BB962C8B-B14F-4D97-AF65-F5344CB8AC3E}">
        <p14:creationId xmlns:p14="http://schemas.microsoft.com/office/powerpoint/2010/main" val="1631482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020CFDA-BC82-4721-8146-6EE1FC9A0A11}"/>
              </a:ext>
            </a:extLst>
          </p:cNvPr>
          <p:cNvPicPr/>
          <p:nvPr/>
        </p:nvPicPr>
        <p:blipFill rotWithShape="1">
          <a:blip r:embed="rId3"/>
          <a:srcRect b="65960"/>
          <a:stretch/>
        </p:blipFill>
        <p:spPr bwMode="auto">
          <a:xfrm>
            <a:off x="1952588" y="0"/>
            <a:ext cx="6788224" cy="151827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1D9D9E8E-7FFF-4A7A-AA05-F5D1514FB30E}"/>
              </a:ext>
            </a:extLst>
          </p:cNvPr>
          <p:cNvSpPr txBox="1"/>
          <p:nvPr/>
        </p:nvSpPr>
        <p:spPr>
          <a:xfrm>
            <a:off x="1026220" y="2629297"/>
            <a:ext cx="8956048" cy="3216265"/>
          </a:xfrm>
          <a:prstGeom prst="rect">
            <a:avLst/>
          </a:prstGeom>
          <a:noFill/>
        </p:spPr>
        <p:txBody>
          <a:bodyPr wrap="square" lIns="0" tIns="0" rIns="0" bIns="0" rtlCol="0">
            <a:spAutoFit/>
          </a:bodyPr>
          <a:lstStyle/>
          <a:p>
            <a:pPr algn="l">
              <a:lnSpc>
                <a:spcPct val="150000"/>
              </a:lnSpc>
            </a:pPr>
            <a:r>
              <a:rPr lang="en-US" sz="2400" b="1" dirty="0">
                <a:solidFill>
                  <a:schemeClr val="accent5">
                    <a:lumMod val="75000"/>
                  </a:schemeClr>
                </a:solidFill>
                <a:latin typeface="Roboto" panose="02000000000000000000" pitchFamily="2" charset="0"/>
                <a:ea typeface="Roboto" panose="02000000000000000000" pitchFamily="2" charset="0"/>
              </a:rPr>
              <a:t>Design Phase     						Needs Analysis      </a:t>
            </a:r>
            <a:r>
              <a:rPr lang="en-US" sz="2400" dirty="0">
                <a:latin typeface="Roboto" panose="02000000000000000000" pitchFamily="2" charset="0"/>
                <a:ea typeface="Roboto" panose="02000000000000000000" pitchFamily="2" charset="0"/>
              </a:rPr>
              <a:t>(At the beginning of this section!)</a:t>
            </a:r>
            <a:endParaRPr lang="en-US" sz="2400" b="1" dirty="0">
              <a:solidFill>
                <a:schemeClr val="accent5">
                  <a:lumMod val="75000"/>
                </a:schemeClr>
              </a:solidFill>
              <a:latin typeface="Roboto" panose="02000000000000000000" pitchFamily="2" charset="0"/>
              <a:ea typeface="Roboto" panose="02000000000000000000" pitchFamily="2" charset="0"/>
            </a:endParaRPr>
          </a:p>
          <a:p>
            <a:pPr algn="l">
              <a:lnSpc>
                <a:spcPct val="150000"/>
              </a:lnSpc>
              <a:spcAft>
                <a:spcPts val="600"/>
              </a:spcAft>
            </a:pPr>
            <a:r>
              <a:rPr lang="en-US" sz="2400" b="1" dirty="0">
                <a:latin typeface="Roboto" panose="02000000000000000000" pitchFamily="2" charset="0"/>
                <a:ea typeface="Roboto" panose="02000000000000000000" pitchFamily="2" charset="0"/>
              </a:rPr>
              <a:t>&gt;&gt; GEM A:  Analysis</a:t>
            </a:r>
          </a:p>
          <a:p>
            <a:pPr algn="l"/>
            <a:r>
              <a:rPr lang="en-US" sz="2400" b="1" dirty="0">
                <a:latin typeface="Roboto" panose="02000000000000000000" pitchFamily="2" charset="0"/>
                <a:ea typeface="Roboto" panose="02000000000000000000" pitchFamily="2" charset="0"/>
              </a:rPr>
              <a:t>Briefly describe gender, age and/or other inequality in this context: who is disadvantaged and why?  (Do not write about your policy or project plans)  </a:t>
            </a:r>
            <a:r>
              <a:rPr lang="en-US" sz="2000" dirty="0">
                <a:latin typeface="Roboto" panose="02000000000000000000" pitchFamily="2" charset="0"/>
                <a:ea typeface="Roboto" panose="02000000000000000000" pitchFamily="2" charset="0"/>
              </a:rPr>
              <a:t>(Max 150 words)</a:t>
            </a:r>
            <a:endParaRPr lang="en-US" sz="2000" b="1" dirty="0">
              <a:latin typeface="Roboto" panose="02000000000000000000" pitchFamily="2" charset="0"/>
              <a:ea typeface="Roboto" panose="02000000000000000000" pitchFamily="2" charset="0"/>
            </a:endParaRPr>
          </a:p>
          <a:p>
            <a:pPr algn="l"/>
            <a:endParaRPr lang="en-US" sz="2400" b="1" dirty="0">
              <a:solidFill>
                <a:schemeClr val="accent5">
                  <a:lumMod val="75000"/>
                </a:schemeClr>
              </a:solidFill>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B1E66FC0-7182-45AE-8CFA-61EB5AECBAD5}"/>
              </a:ext>
            </a:extLst>
          </p:cNvPr>
          <p:cNvSpPr txBox="1"/>
          <p:nvPr/>
        </p:nvSpPr>
        <p:spPr>
          <a:xfrm>
            <a:off x="1026220" y="1740810"/>
            <a:ext cx="4032448" cy="492443"/>
          </a:xfrm>
          <a:prstGeom prst="rect">
            <a:avLst/>
          </a:prstGeom>
          <a:noFill/>
        </p:spPr>
        <p:txBody>
          <a:bodyPr wrap="square" lIns="0" tIns="0" rIns="0" bIns="0" rtlCol="0">
            <a:spAutoFit/>
          </a:bodyPr>
          <a:lstStyle/>
          <a:p>
            <a:pPr algn="l">
              <a:lnSpc>
                <a:spcPct val="150000"/>
              </a:lnSpc>
            </a:pPr>
            <a:r>
              <a:rPr lang="en-US" sz="2400" b="1" dirty="0">
                <a:solidFill>
                  <a:srgbClr val="609240"/>
                </a:solidFill>
                <a:latin typeface="Roboto" panose="02000000000000000000" pitchFamily="2" charset="0"/>
                <a:ea typeface="Roboto" panose="02000000000000000000" pitchFamily="2" charset="0"/>
              </a:rPr>
              <a:t>Main changes. .  .</a:t>
            </a:r>
          </a:p>
        </p:txBody>
      </p:sp>
    </p:spTree>
    <p:extLst>
      <p:ext uri="{BB962C8B-B14F-4D97-AF65-F5344CB8AC3E}">
        <p14:creationId xmlns:p14="http://schemas.microsoft.com/office/powerpoint/2010/main" val="4121890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9D9E8E-7FFF-4A7A-AA05-F5D1514FB30E}"/>
              </a:ext>
            </a:extLst>
          </p:cNvPr>
          <p:cNvSpPr txBox="1"/>
          <p:nvPr/>
        </p:nvSpPr>
        <p:spPr>
          <a:xfrm>
            <a:off x="378148" y="397049"/>
            <a:ext cx="10009112" cy="9151223"/>
          </a:xfrm>
          <a:prstGeom prst="rect">
            <a:avLst/>
          </a:prstGeom>
          <a:noFill/>
        </p:spPr>
        <p:txBody>
          <a:bodyPr wrap="square" lIns="0" tIns="0" rIns="0" bIns="0" rtlCol="0">
            <a:spAutoFit/>
          </a:bodyPr>
          <a:lstStyle/>
          <a:p>
            <a:pPr algn="l">
              <a:lnSpc>
                <a:spcPct val="150000"/>
              </a:lnSpc>
            </a:pPr>
            <a:r>
              <a:rPr lang="en-US" sz="2400" b="1" dirty="0">
                <a:solidFill>
                  <a:schemeClr val="accent5">
                    <a:lumMod val="75000"/>
                  </a:schemeClr>
                </a:solidFill>
                <a:latin typeface="Roboto" panose="02000000000000000000" pitchFamily="2" charset="0"/>
                <a:ea typeface="Roboto" panose="02000000000000000000" pitchFamily="2" charset="0"/>
              </a:rPr>
              <a:t>Design Phase      						Needs Analysis</a:t>
            </a:r>
          </a:p>
          <a:p>
            <a:pPr algn="l">
              <a:lnSpc>
                <a:spcPct val="150000"/>
              </a:lnSpc>
              <a:spcAft>
                <a:spcPts val="600"/>
              </a:spcAft>
            </a:pPr>
            <a:r>
              <a:rPr lang="en-US" sz="2400" b="1" dirty="0">
                <a:solidFill>
                  <a:schemeClr val="accent5">
                    <a:lumMod val="75000"/>
                  </a:schemeClr>
                </a:solidFill>
                <a:latin typeface="Roboto" panose="02000000000000000000" pitchFamily="2" charset="0"/>
                <a:ea typeface="Roboto" panose="02000000000000000000" pitchFamily="2" charset="0"/>
              </a:rPr>
              <a:t>&gt;&gt; GEM A:  Analysis  </a:t>
            </a:r>
            <a:r>
              <a:rPr lang="en-US" sz="2400" dirty="0">
                <a:solidFill>
                  <a:schemeClr val="accent5">
                    <a:lumMod val="75000"/>
                  </a:schemeClr>
                </a:solidFill>
                <a:latin typeface="Roboto" panose="02000000000000000000" pitchFamily="2" charset="0"/>
                <a:ea typeface="Roboto" panose="02000000000000000000" pitchFamily="2" charset="0"/>
              </a:rPr>
              <a:t>(continued)</a:t>
            </a:r>
          </a:p>
          <a:p>
            <a:pPr marL="342900" indent="-342900">
              <a:spcAft>
                <a:spcPts val="600"/>
              </a:spcAft>
              <a:buFont typeface="Wingdings" panose="05000000000000000000" pitchFamily="2" charset="2"/>
              <a:buChar char="q"/>
            </a:pPr>
            <a:r>
              <a:rPr lang="en-US" sz="2400" b="1" dirty="0">
                <a:latin typeface="Roboto" panose="020B0604020202020204" charset="0"/>
                <a:ea typeface="Roboto" panose="020B0604020202020204" charset="0"/>
              </a:rPr>
              <a:t>The analysis considers the situation of LGBTI /other gender groups </a:t>
            </a:r>
            <a:r>
              <a:rPr lang="en-US" sz="2400" dirty="0">
                <a:latin typeface="Roboto" panose="020B0604020202020204" charset="0"/>
                <a:ea typeface="Roboto" panose="020B0604020202020204" charset="0"/>
              </a:rPr>
              <a:t>(lesbian, gay, bisexual, transgender, intersex: people with diverse sexual orientation, gender identity, gender expression, and/or sex characteristics) </a:t>
            </a:r>
          </a:p>
          <a:p>
            <a:r>
              <a:rPr lang="en-US" sz="2400" b="1" dirty="0">
                <a:latin typeface="Roboto" panose="020B0604020202020204" charset="0"/>
                <a:ea typeface="Roboto" panose="020B0604020202020204" charset="0"/>
              </a:rPr>
              <a:t>	        Yes</a:t>
            </a:r>
          </a:p>
          <a:p>
            <a:pPr>
              <a:spcBef>
                <a:spcPts val="800"/>
              </a:spcBef>
            </a:pPr>
            <a:r>
              <a:rPr lang="en-US" sz="2400" b="1" dirty="0">
                <a:latin typeface="Roboto" panose="020B0604020202020204" charset="0"/>
                <a:ea typeface="Roboto" panose="020B0604020202020204" charset="0"/>
              </a:rPr>
              <a:t>	        No / Not yet</a:t>
            </a:r>
          </a:p>
          <a:p>
            <a:pPr marL="342900" indent="-342900">
              <a:spcBef>
                <a:spcPts val="1200"/>
              </a:spcBef>
              <a:spcAft>
                <a:spcPts val="800"/>
              </a:spcAft>
              <a:buFont typeface="Wingdings" panose="05000000000000000000" pitchFamily="2" charset="2"/>
              <a:buChar char="q"/>
            </a:pPr>
            <a:r>
              <a:rPr lang="en-US" sz="2400" b="1" dirty="0">
                <a:latin typeface="Roboto" panose="02000000000000000000" pitchFamily="2" charset="0"/>
                <a:ea typeface="Roboto" panose="02000000000000000000" pitchFamily="2" charset="0"/>
              </a:rPr>
              <a:t>The analysis is particularly concerned about the situation of the following gender group(s):  </a:t>
            </a:r>
            <a:r>
              <a:rPr lang="en-US" sz="2400" dirty="0">
                <a:latin typeface="Roboto" panose="02000000000000000000" pitchFamily="2" charset="0"/>
                <a:ea typeface="Roboto" panose="02000000000000000000" pitchFamily="2" charset="0"/>
              </a:rPr>
              <a:t>(Females, Males, LGBTI, All gender groups)</a:t>
            </a:r>
          </a:p>
          <a:p>
            <a:pPr marL="342900" indent="-342900">
              <a:spcBef>
                <a:spcPts val="1200"/>
              </a:spcBef>
              <a:spcAft>
                <a:spcPts val="800"/>
              </a:spcAft>
              <a:buFont typeface="Wingdings" panose="05000000000000000000" pitchFamily="2" charset="2"/>
              <a:buChar char="q"/>
            </a:pPr>
            <a:r>
              <a:rPr lang="en-US" sz="2400" b="1" dirty="0">
                <a:latin typeface="Roboto" panose="02000000000000000000" pitchFamily="2" charset="0"/>
                <a:ea typeface="Roboto" panose="02000000000000000000" pitchFamily="2" charset="0"/>
              </a:rPr>
              <a:t>The analysis is concerned… “	  “ …age groups:  (</a:t>
            </a:r>
            <a:r>
              <a:rPr lang="en-US" sz="2400" dirty="0">
                <a:latin typeface="Roboto" panose="02000000000000000000" pitchFamily="2" charset="0"/>
                <a:ea typeface="Roboto" panose="02000000000000000000" pitchFamily="2" charset="0"/>
              </a:rPr>
              <a:t>incl All age groups)</a:t>
            </a:r>
            <a:endParaRPr lang="en-US" sz="2400" b="1" dirty="0">
              <a:latin typeface="Roboto" panose="02000000000000000000" pitchFamily="2" charset="0"/>
              <a:ea typeface="Roboto" panose="02000000000000000000" pitchFamily="2" charset="0"/>
            </a:endParaRPr>
          </a:p>
          <a:p>
            <a:pPr marL="342900" indent="-342900">
              <a:spcBef>
                <a:spcPts val="1200"/>
              </a:spcBef>
              <a:spcAft>
                <a:spcPts val="800"/>
              </a:spcAft>
              <a:buFont typeface="Wingdings" panose="05000000000000000000" pitchFamily="2" charset="2"/>
              <a:buChar char="q"/>
            </a:pPr>
            <a:r>
              <a:rPr lang="en-US" sz="2400" b="1" dirty="0">
                <a:latin typeface="Roboto" panose="02000000000000000000" pitchFamily="2" charset="0"/>
                <a:ea typeface="Roboto" panose="02000000000000000000" pitchFamily="2" charset="0"/>
              </a:rPr>
              <a:t>The analysis is particularly concerned about the situation of the following group(s) with disabilities  </a:t>
            </a:r>
            <a:r>
              <a:rPr lang="en-US" sz="2400" dirty="0">
                <a:latin typeface="Roboto" panose="02000000000000000000" pitchFamily="2" charset="0"/>
                <a:ea typeface="Roboto" panose="02000000000000000000" pitchFamily="2" charset="0"/>
              </a:rPr>
              <a:t>(females with                                 disabilities; males “ “; all gender groups with disabilities;                      people with disabilities but gender not specified)</a:t>
            </a:r>
          </a:p>
          <a:p>
            <a:pPr algn="l"/>
            <a:endParaRPr lang="en-US" sz="2400" b="1" dirty="0">
              <a:solidFill>
                <a:schemeClr val="accent5">
                  <a:lumMod val="75000"/>
                </a:schemeClr>
              </a:solidFill>
              <a:latin typeface="Roboto" panose="02000000000000000000" pitchFamily="2" charset="0"/>
              <a:ea typeface="Roboto" panose="02000000000000000000" pitchFamily="2" charset="0"/>
            </a:endParaRPr>
          </a:p>
          <a:p>
            <a:pPr algn="l"/>
            <a:endParaRPr lang="en-US" sz="2400" b="1" dirty="0">
              <a:solidFill>
                <a:schemeClr val="accent5">
                  <a:lumMod val="75000"/>
                </a:schemeClr>
              </a:solidFill>
              <a:latin typeface="Roboto" panose="02000000000000000000" pitchFamily="2" charset="0"/>
              <a:ea typeface="Roboto" panose="02000000000000000000" pitchFamily="2" charset="0"/>
            </a:endParaRPr>
          </a:p>
          <a:p>
            <a:pPr algn="l"/>
            <a:endParaRPr lang="en-US" sz="2400" b="1" dirty="0">
              <a:solidFill>
                <a:schemeClr val="accent5">
                  <a:lumMod val="75000"/>
                </a:schemeClr>
              </a:solidFill>
              <a:latin typeface="Roboto" panose="02000000000000000000" pitchFamily="2" charset="0"/>
              <a:ea typeface="Roboto" panose="02000000000000000000" pitchFamily="2" charset="0"/>
            </a:endParaRPr>
          </a:p>
          <a:p>
            <a:pPr algn="l"/>
            <a:endParaRPr lang="en-US" sz="2400" b="1" dirty="0">
              <a:solidFill>
                <a:schemeClr val="accent5">
                  <a:lumMod val="75000"/>
                </a:schemeClr>
              </a:solidFill>
              <a:latin typeface="Roboto" panose="02000000000000000000" pitchFamily="2" charset="0"/>
              <a:ea typeface="Roboto" panose="02000000000000000000" pitchFamily="2" charset="0"/>
            </a:endParaRPr>
          </a:p>
          <a:p>
            <a:pPr algn="l"/>
            <a:endParaRPr lang="en-US" sz="2400" b="1" dirty="0">
              <a:solidFill>
                <a:schemeClr val="accent5">
                  <a:lumMod val="75000"/>
                </a:schemeClr>
              </a:solidFill>
              <a:latin typeface="Roboto" panose="02000000000000000000" pitchFamily="2" charset="0"/>
              <a:ea typeface="Roboto" panose="02000000000000000000" pitchFamily="2" charset="0"/>
            </a:endParaRPr>
          </a:p>
          <a:p>
            <a:pPr algn="l"/>
            <a:endParaRPr lang="en-US" sz="2400" b="1" dirty="0">
              <a:solidFill>
                <a:schemeClr val="accent5">
                  <a:lumMod val="75000"/>
                </a:schemeClr>
              </a:solidFill>
              <a:latin typeface="Roboto" panose="02000000000000000000" pitchFamily="2" charset="0"/>
              <a:ea typeface="Roboto" panose="02000000000000000000" pitchFamily="2" charset="0"/>
            </a:endParaRPr>
          </a:p>
        </p:txBody>
      </p:sp>
      <p:sp>
        <p:nvSpPr>
          <p:cNvPr id="9" name="Flowchart: Connector 8">
            <a:extLst>
              <a:ext uri="{FF2B5EF4-FFF2-40B4-BE49-F238E27FC236}">
                <a16:creationId xmlns:a16="http://schemas.microsoft.com/office/drawing/2014/main" id="{5F6246F9-D700-49FE-ACED-B92491EE65D4}"/>
              </a:ext>
            </a:extLst>
          </p:cNvPr>
          <p:cNvSpPr/>
          <p:nvPr/>
        </p:nvSpPr>
        <p:spPr>
          <a:xfrm>
            <a:off x="1490876" y="3565401"/>
            <a:ext cx="360000" cy="360000"/>
          </a:xfrm>
          <a:prstGeom prst="flowChartConnector">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912DD82D-9923-4E68-9D1B-57FCB418B93F}"/>
              </a:ext>
            </a:extLst>
          </p:cNvPr>
          <p:cNvSpPr/>
          <p:nvPr/>
        </p:nvSpPr>
        <p:spPr>
          <a:xfrm>
            <a:off x="1490876" y="3133393"/>
            <a:ext cx="360000" cy="360000"/>
          </a:xfrm>
          <a:prstGeom prst="flowChartConnector">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66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631004-D981-C047-8AF8-008625782BB6}"/>
              </a:ext>
            </a:extLst>
          </p:cNvPr>
          <p:cNvSpPr/>
          <p:nvPr/>
        </p:nvSpPr>
        <p:spPr>
          <a:xfrm>
            <a:off x="4381323" y="3217051"/>
            <a:ext cx="905969" cy="1121322"/>
          </a:xfrm>
          <a:prstGeom prst="rect">
            <a:avLst/>
          </a:prstGeom>
          <a:solidFill>
            <a:srgbClr val="F2E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6" name="Rectangle 5">
            <a:extLst>
              <a:ext uri="{FF2B5EF4-FFF2-40B4-BE49-F238E27FC236}">
                <a16:creationId xmlns:a16="http://schemas.microsoft.com/office/drawing/2014/main" id="{EE5C7330-AABF-A74A-851C-BFC530DD4B18}"/>
              </a:ext>
            </a:extLst>
          </p:cNvPr>
          <p:cNvSpPr/>
          <p:nvPr/>
        </p:nvSpPr>
        <p:spPr>
          <a:xfrm>
            <a:off x="348051" y="1738116"/>
            <a:ext cx="4638609" cy="5515091"/>
          </a:xfrm>
          <a:prstGeom prst="rect">
            <a:avLst/>
          </a:prstGeom>
          <a:solidFill>
            <a:srgbClr val="E2E7D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8" name="Rectangle 7">
            <a:extLst>
              <a:ext uri="{FF2B5EF4-FFF2-40B4-BE49-F238E27FC236}">
                <a16:creationId xmlns:a16="http://schemas.microsoft.com/office/drawing/2014/main" id="{CEA8BC58-4E47-BF44-84E9-6E6B82F90AED}"/>
              </a:ext>
            </a:extLst>
          </p:cNvPr>
          <p:cNvSpPr/>
          <p:nvPr/>
        </p:nvSpPr>
        <p:spPr>
          <a:xfrm>
            <a:off x="5076444" y="1738116"/>
            <a:ext cx="5268905" cy="5515091"/>
          </a:xfrm>
          <a:prstGeom prst="rect">
            <a:avLst/>
          </a:prstGeom>
          <a:solidFill>
            <a:srgbClr val="F2E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11" name="TextBox 10">
            <a:extLst>
              <a:ext uri="{FF2B5EF4-FFF2-40B4-BE49-F238E27FC236}">
                <a16:creationId xmlns:a16="http://schemas.microsoft.com/office/drawing/2014/main" id="{DC446699-0731-C34A-ACAB-FA0781315DB5}"/>
              </a:ext>
            </a:extLst>
          </p:cNvPr>
          <p:cNvSpPr txBox="1"/>
          <p:nvPr/>
        </p:nvSpPr>
        <p:spPr>
          <a:xfrm>
            <a:off x="567419" y="1877333"/>
            <a:ext cx="894037" cy="227306"/>
          </a:xfrm>
          <a:prstGeom prst="rect">
            <a:avLst/>
          </a:prstGeom>
          <a:noFill/>
        </p:spPr>
        <p:txBody>
          <a:bodyPr wrap="square" rtlCol="0">
            <a:spAutoFit/>
          </a:bodyPr>
          <a:lstStyle/>
          <a:p>
            <a:r>
              <a:rPr lang="en-US" sz="877" i="1" dirty="0">
                <a:solidFill>
                  <a:schemeClr val="tx1">
                    <a:lumMod val="75000"/>
                    <a:lumOff val="25000"/>
                  </a:schemeClr>
                </a:solidFill>
                <a:latin typeface="Arial" panose="020B0604020202020204" pitchFamily="34" charset="0"/>
                <a:cs typeface="Arial" panose="020B0604020202020204" pitchFamily="34" charset="0"/>
              </a:rPr>
              <a:t>Design Phase</a:t>
            </a:r>
          </a:p>
        </p:txBody>
      </p:sp>
      <p:sp>
        <p:nvSpPr>
          <p:cNvPr id="12" name="TextBox 11">
            <a:extLst>
              <a:ext uri="{FF2B5EF4-FFF2-40B4-BE49-F238E27FC236}">
                <a16:creationId xmlns:a16="http://schemas.microsoft.com/office/drawing/2014/main" id="{D067C047-B975-8441-A99C-FC6DC1BC9080}"/>
              </a:ext>
            </a:extLst>
          </p:cNvPr>
          <p:cNvSpPr txBox="1"/>
          <p:nvPr/>
        </p:nvSpPr>
        <p:spPr>
          <a:xfrm>
            <a:off x="5224963" y="1909795"/>
            <a:ext cx="1101965" cy="227306"/>
          </a:xfrm>
          <a:prstGeom prst="rect">
            <a:avLst/>
          </a:prstGeom>
          <a:noFill/>
        </p:spPr>
        <p:txBody>
          <a:bodyPr wrap="square" rtlCol="0">
            <a:spAutoFit/>
          </a:bodyPr>
          <a:lstStyle/>
          <a:p>
            <a:r>
              <a:rPr lang="en-US" sz="877" i="1" dirty="0">
                <a:solidFill>
                  <a:schemeClr val="tx1">
                    <a:lumMod val="75000"/>
                    <a:lumOff val="25000"/>
                  </a:schemeClr>
                </a:solidFill>
                <a:latin typeface="Arial" panose="020B0604020202020204" pitchFamily="34" charset="0"/>
                <a:cs typeface="Arial" panose="020B0604020202020204" pitchFamily="34" charset="0"/>
              </a:rPr>
              <a:t>Monitoring Phase</a:t>
            </a:r>
          </a:p>
        </p:txBody>
      </p:sp>
      <p:sp>
        <p:nvSpPr>
          <p:cNvPr id="13" name="TextBox 12">
            <a:extLst>
              <a:ext uri="{FF2B5EF4-FFF2-40B4-BE49-F238E27FC236}">
                <a16:creationId xmlns:a16="http://schemas.microsoft.com/office/drawing/2014/main" id="{6D5B4023-560B-0046-B2A1-E9AE859D60B1}"/>
              </a:ext>
            </a:extLst>
          </p:cNvPr>
          <p:cNvSpPr txBox="1"/>
          <p:nvPr/>
        </p:nvSpPr>
        <p:spPr>
          <a:xfrm>
            <a:off x="1177814" y="2334865"/>
            <a:ext cx="1926248" cy="281295"/>
          </a:xfrm>
          <a:prstGeom prst="rect">
            <a:avLst/>
          </a:prstGeom>
          <a:noFill/>
        </p:spPr>
        <p:txBody>
          <a:bodyPr wrap="square" rtlCol="0">
            <a:spAutoFit/>
          </a:bodyPr>
          <a:lstStyle/>
          <a:p>
            <a:r>
              <a:rPr lang="en-US" sz="1228" b="1" dirty="0">
                <a:solidFill>
                  <a:srgbClr val="659941"/>
                </a:solidFill>
                <a:latin typeface="Arial" panose="020B0604020202020204" pitchFamily="34" charset="0"/>
                <a:cs typeface="Arial" panose="020B0604020202020204" pitchFamily="34" charset="0"/>
              </a:rPr>
              <a:t>Gender Analysis</a:t>
            </a:r>
          </a:p>
        </p:txBody>
      </p:sp>
      <p:sp>
        <p:nvSpPr>
          <p:cNvPr id="14" name="TextBox 13">
            <a:extLst>
              <a:ext uri="{FF2B5EF4-FFF2-40B4-BE49-F238E27FC236}">
                <a16:creationId xmlns:a16="http://schemas.microsoft.com/office/drawing/2014/main" id="{CE22B9EB-4131-0944-8B23-93D23C621AEF}"/>
              </a:ext>
            </a:extLst>
          </p:cNvPr>
          <p:cNvSpPr txBox="1"/>
          <p:nvPr/>
        </p:nvSpPr>
        <p:spPr>
          <a:xfrm>
            <a:off x="1177814" y="2530548"/>
            <a:ext cx="3381740" cy="578428"/>
          </a:xfrm>
          <a:prstGeom prst="rect">
            <a:avLst/>
          </a:prstGeom>
          <a:noFill/>
        </p:spPr>
        <p:txBody>
          <a:bodyPr wrap="square" rtlCol="0">
            <a:spAutoFit/>
          </a:bodyPr>
          <a:lstStyle/>
          <a:p>
            <a:r>
              <a:rPr lang="en-US" sz="1053" dirty="0">
                <a:solidFill>
                  <a:schemeClr val="tx1">
                    <a:lumMod val="75000"/>
                    <a:lumOff val="25000"/>
                  </a:schemeClr>
                </a:solidFill>
                <a:latin typeface="Arial" panose="020B0604020202020204" pitchFamily="34" charset="0"/>
                <a:cs typeface="Arial" panose="020B0604020202020204" pitchFamily="34" charset="0"/>
              </a:rPr>
              <a:t>The issues facing females, males and LGBTI in different age and/or disability groups are understood and described</a:t>
            </a:r>
          </a:p>
        </p:txBody>
      </p:sp>
      <p:sp>
        <p:nvSpPr>
          <p:cNvPr id="15" name="Hexagon 14">
            <a:extLst>
              <a:ext uri="{FF2B5EF4-FFF2-40B4-BE49-F238E27FC236}">
                <a16:creationId xmlns:a16="http://schemas.microsoft.com/office/drawing/2014/main" id="{1AB35F0A-CFB0-DA44-96BC-56856569EC69}"/>
              </a:ext>
            </a:extLst>
          </p:cNvPr>
          <p:cNvSpPr/>
          <p:nvPr/>
        </p:nvSpPr>
        <p:spPr>
          <a:xfrm>
            <a:off x="669685" y="2306770"/>
            <a:ext cx="437579" cy="377223"/>
          </a:xfrm>
          <a:prstGeom prst="hexagon">
            <a:avLst/>
          </a:prstGeom>
          <a:solidFill>
            <a:schemeClr val="bg1"/>
          </a:solidFill>
          <a:ln w="38100">
            <a:solidFill>
              <a:srgbClr val="659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16" name="TextBox 15">
            <a:extLst>
              <a:ext uri="{FF2B5EF4-FFF2-40B4-BE49-F238E27FC236}">
                <a16:creationId xmlns:a16="http://schemas.microsoft.com/office/drawing/2014/main" id="{9ACBACB7-A04B-4E44-8035-1D75494B6793}"/>
              </a:ext>
            </a:extLst>
          </p:cNvPr>
          <p:cNvSpPr txBox="1"/>
          <p:nvPr/>
        </p:nvSpPr>
        <p:spPr>
          <a:xfrm>
            <a:off x="678754" y="2291633"/>
            <a:ext cx="419442" cy="416268"/>
          </a:xfrm>
          <a:prstGeom prst="rect">
            <a:avLst/>
          </a:prstGeom>
          <a:noFill/>
        </p:spPr>
        <p:txBody>
          <a:bodyPr wrap="square" rtlCol="0">
            <a:spAutoFit/>
          </a:bodyPr>
          <a:lstStyle/>
          <a:p>
            <a:pPr algn="ctr"/>
            <a:r>
              <a:rPr lang="en-US" sz="2105" b="1" dirty="0">
                <a:solidFill>
                  <a:srgbClr val="659941"/>
                </a:solidFill>
                <a:latin typeface="Times New Roman" panose="02020603050405020304" pitchFamily="18" charset="0"/>
                <a:cs typeface="Times New Roman" panose="02020603050405020304" pitchFamily="18" charset="0"/>
              </a:rPr>
              <a:t>A</a:t>
            </a:r>
          </a:p>
        </p:txBody>
      </p:sp>
      <p:sp>
        <p:nvSpPr>
          <p:cNvPr id="18" name="TextBox 17">
            <a:extLst>
              <a:ext uri="{FF2B5EF4-FFF2-40B4-BE49-F238E27FC236}">
                <a16:creationId xmlns:a16="http://schemas.microsoft.com/office/drawing/2014/main" id="{2C6F243F-4D87-0B4A-8048-6AC4CA110989}"/>
              </a:ext>
            </a:extLst>
          </p:cNvPr>
          <p:cNvSpPr txBox="1"/>
          <p:nvPr/>
        </p:nvSpPr>
        <p:spPr>
          <a:xfrm>
            <a:off x="1186883" y="3388017"/>
            <a:ext cx="1926248" cy="281295"/>
          </a:xfrm>
          <a:prstGeom prst="rect">
            <a:avLst/>
          </a:prstGeom>
          <a:noFill/>
        </p:spPr>
        <p:txBody>
          <a:bodyPr wrap="square" rtlCol="0">
            <a:spAutoFit/>
          </a:bodyPr>
          <a:lstStyle/>
          <a:p>
            <a:r>
              <a:rPr lang="en-US" sz="1228" b="1" dirty="0">
                <a:solidFill>
                  <a:srgbClr val="659941"/>
                </a:solidFill>
                <a:latin typeface="Arial" panose="020B0604020202020204" pitchFamily="34" charset="0"/>
                <a:cs typeface="Arial" panose="020B0604020202020204" pitchFamily="34" charset="0"/>
              </a:rPr>
              <a:t>Tailored Activities</a:t>
            </a:r>
          </a:p>
        </p:txBody>
      </p:sp>
      <p:sp>
        <p:nvSpPr>
          <p:cNvPr id="19" name="TextBox 18">
            <a:extLst>
              <a:ext uri="{FF2B5EF4-FFF2-40B4-BE49-F238E27FC236}">
                <a16:creationId xmlns:a16="http://schemas.microsoft.com/office/drawing/2014/main" id="{09C493DA-51C3-9C42-8AFD-8C0D35ADF411}"/>
              </a:ext>
            </a:extLst>
          </p:cNvPr>
          <p:cNvSpPr txBox="1"/>
          <p:nvPr/>
        </p:nvSpPr>
        <p:spPr>
          <a:xfrm>
            <a:off x="1186883" y="3583700"/>
            <a:ext cx="3381740" cy="416396"/>
          </a:xfrm>
          <a:prstGeom prst="rect">
            <a:avLst/>
          </a:prstGeom>
          <a:noFill/>
        </p:spPr>
        <p:txBody>
          <a:bodyPr wrap="square" rtlCol="0">
            <a:spAutoFit/>
          </a:bodyPr>
          <a:lstStyle/>
          <a:p>
            <a:r>
              <a:rPr lang="en-US" sz="1053" dirty="0">
                <a:solidFill>
                  <a:schemeClr val="tx1">
                    <a:lumMod val="75000"/>
                    <a:lumOff val="25000"/>
                  </a:schemeClr>
                </a:solidFill>
                <a:latin typeface="Arial" panose="020B0604020202020204" pitchFamily="34" charset="0"/>
                <a:cs typeface="Arial" panose="020B0604020202020204" pitchFamily="34" charset="0"/>
              </a:rPr>
              <a:t>Females, males, all gender groups of different ages and/or disabilities get the assistance they need</a:t>
            </a:r>
          </a:p>
        </p:txBody>
      </p:sp>
      <p:sp>
        <p:nvSpPr>
          <p:cNvPr id="20" name="Hexagon 19">
            <a:extLst>
              <a:ext uri="{FF2B5EF4-FFF2-40B4-BE49-F238E27FC236}">
                <a16:creationId xmlns:a16="http://schemas.microsoft.com/office/drawing/2014/main" id="{C278B5CB-DA9B-8D4B-9AB0-5A843D930D95}"/>
              </a:ext>
            </a:extLst>
          </p:cNvPr>
          <p:cNvSpPr/>
          <p:nvPr/>
        </p:nvSpPr>
        <p:spPr>
          <a:xfrm>
            <a:off x="678754" y="3359922"/>
            <a:ext cx="437579" cy="377223"/>
          </a:xfrm>
          <a:prstGeom prst="hexagon">
            <a:avLst/>
          </a:prstGeom>
          <a:solidFill>
            <a:schemeClr val="bg1"/>
          </a:solidFill>
          <a:ln w="38100">
            <a:solidFill>
              <a:srgbClr val="659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21" name="TextBox 20">
            <a:extLst>
              <a:ext uri="{FF2B5EF4-FFF2-40B4-BE49-F238E27FC236}">
                <a16:creationId xmlns:a16="http://schemas.microsoft.com/office/drawing/2014/main" id="{CE0F52CC-8015-8E43-8102-AC434899DF29}"/>
              </a:ext>
            </a:extLst>
          </p:cNvPr>
          <p:cNvSpPr txBox="1"/>
          <p:nvPr/>
        </p:nvSpPr>
        <p:spPr>
          <a:xfrm>
            <a:off x="687822" y="3344785"/>
            <a:ext cx="419442" cy="416268"/>
          </a:xfrm>
          <a:prstGeom prst="rect">
            <a:avLst/>
          </a:prstGeom>
          <a:noFill/>
        </p:spPr>
        <p:txBody>
          <a:bodyPr wrap="square" rtlCol="0">
            <a:spAutoFit/>
          </a:bodyPr>
          <a:lstStyle/>
          <a:p>
            <a:pPr algn="ctr"/>
            <a:r>
              <a:rPr lang="en-US" sz="2105" b="1" dirty="0">
                <a:solidFill>
                  <a:srgbClr val="659941"/>
                </a:solidFill>
                <a:latin typeface="Times New Roman" panose="02020603050405020304" pitchFamily="18" charset="0"/>
                <a:cs typeface="Times New Roman" panose="02020603050405020304" pitchFamily="18" charset="0"/>
              </a:rPr>
              <a:t>D</a:t>
            </a:r>
          </a:p>
        </p:txBody>
      </p:sp>
      <p:sp>
        <p:nvSpPr>
          <p:cNvPr id="22" name="TextBox 21">
            <a:extLst>
              <a:ext uri="{FF2B5EF4-FFF2-40B4-BE49-F238E27FC236}">
                <a16:creationId xmlns:a16="http://schemas.microsoft.com/office/drawing/2014/main" id="{6197CD0C-6FDA-5348-90B3-E9715958A9A2}"/>
              </a:ext>
            </a:extLst>
          </p:cNvPr>
          <p:cNvSpPr txBox="1"/>
          <p:nvPr/>
        </p:nvSpPr>
        <p:spPr>
          <a:xfrm>
            <a:off x="1195951" y="4376059"/>
            <a:ext cx="1926248" cy="281295"/>
          </a:xfrm>
          <a:prstGeom prst="rect">
            <a:avLst/>
          </a:prstGeom>
          <a:noFill/>
        </p:spPr>
        <p:txBody>
          <a:bodyPr wrap="square" rtlCol="0">
            <a:spAutoFit/>
          </a:bodyPr>
          <a:lstStyle/>
          <a:p>
            <a:r>
              <a:rPr lang="en-US" sz="1228" b="1" dirty="0">
                <a:solidFill>
                  <a:srgbClr val="659941"/>
                </a:solidFill>
                <a:latin typeface="Arial" panose="020B0604020202020204" pitchFamily="34" charset="0"/>
                <a:cs typeface="Arial" panose="020B0604020202020204" pitchFamily="34" charset="0"/>
              </a:rPr>
              <a:t>Influence</a:t>
            </a:r>
          </a:p>
        </p:txBody>
      </p:sp>
      <p:sp>
        <p:nvSpPr>
          <p:cNvPr id="23" name="TextBox 22">
            <a:extLst>
              <a:ext uri="{FF2B5EF4-FFF2-40B4-BE49-F238E27FC236}">
                <a16:creationId xmlns:a16="http://schemas.microsoft.com/office/drawing/2014/main" id="{AC872FBD-EADE-9440-A041-57A347C99546}"/>
              </a:ext>
            </a:extLst>
          </p:cNvPr>
          <p:cNvSpPr txBox="1"/>
          <p:nvPr/>
        </p:nvSpPr>
        <p:spPr>
          <a:xfrm>
            <a:off x="1195951" y="4571742"/>
            <a:ext cx="3381740" cy="578428"/>
          </a:xfrm>
          <a:prstGeom prst="rect">
            <a:avLst/>
          </a:prstGeom>
          <a:noFill/>
        </p:spPr>
        <p:txBody>
          <a:bodyPr wrap="square" rtlCol="0">
            <a:spAutoFit/>
          </a:bodyPr>
          <a:lstStyle/>
          <a:p>
            <a:r>
              <a:rPr lang="en-US" sz="1053" dirty="0">
                <a:solidFill>
                  <a:schemeClr val="tx1">
                    <a:lumMod val="75000"/>
                    <a:lumOff val="25000"/>
                  </a:schemeClr>
                </a:solidFill>
                <a:latin typeface="Arial" panose="020B0604020202020204" pitchFamily="34" charset="0"/>
                <a:cs typeface="Arial" panose="020B0604020202020204" pitchFamily="34" charset="0"/>
              </a:rPr>
              <a:t>Females and males in appropriate age and/or disability groups influence decisions throughout the project</a:t>
            </a:r>
          </a:p>
        </p:txBody>
      </p:sp>
      <p:sp>
        <p:nvSpPr>
          <p:cNvPr id="24" name="Hexagon 23">
            <a:extLst>
              <a:ext uri="{FF2B5EF4-FFF2-40B4-BE49-F238E27FC236}">
                <a16:creationId xmlns:a16="http://schemas.microsoft.com/office/drawing/2014/main" id="{3E62C3DE-E253-9649-83A3-5920FE13527A}"/>
              </a:ext>
            </a:extLst>
          </p:cNvPr>
          <p:cNvSpPr/>
          <p:nvPr/>
        </p:nvSpPr>
        <p:spPr>
          <a:xfrm>
            <a:off x="687822" y="4347964"/>
            <a:ext cx="437579" cy="377223"/>
          </a:xfrm>
          <a:prstGeom prst="hexagon">
            <a:avLst/>
          </a:prstGeom>
          <a:solidFill>
            <a:schemeClr val="bg1"/>
          </a:solidFill>
          <a:ln w="38100">
            <a:solidFill>
              <a:srgbClr val="659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25" name="TextBox 24">
            <a:extLst>
              <a:ext uri="{FF2B5EF4-FFF2-40B4-BE49-F238E27FC236}">
                <a16:creationId xmlns:a16="http://schemas.microsoft.com/office/drawing/2014/main" id="{C54617A0-C894-6D40-92DA-E468A2C83941}"/>
              </a:ext>
            </a:extLst>
          </p:cNvPr>
          <p:cNvSpPr txBox="1"/>
          <p:nvPr/>
        </p:nvSpPr>
        <p:spPr>
          <a:xfrm>
            <a:off x="696890" y="4332827"/>
            <a:ext cx="419442" cy="416268"/>
          </a:xfrm>
          <a:prstGeom prst="rect">
            <a:avLst/>
          </a:prstGeom>
          <a:noFill/>
        </p:spPr>
        <p:txBody>
          <a:bodyPr wrap="square" rtlCol="0">
            <a:spAutoFit/>
          </a:bodyPr>
          <a:lstStyle/>
          <a:p>
            <a:pPr algn="ctr"/>
            <a:r>
              <a:rPr lang="en-US" sz="2105" b="1" dirty="0">
                <a:solidFill>
                  <a:srgbClr val="659941"/>
                </a:solidFill>
                <a:latin typeface="Times New Roman" panose="02020603050405020304" pitchFamily="18" charset="0"/>
                <a:cs typeface="Times New Roman" panose="02020603050405020304" pitchFamily="18" charset="0"/>
              </a:rPr>
              <a:t>G</a:t>
            </a:r>
          </a:p>
        </p:txBody>
      </p:sp>
      <p:sp>
        <p:nvSpPr>
          <p:cNvPr id="26" name="TextBox 25">
            <a:extLst>
              <a:ext uri="{FF2B5EF4-FFF2-40B4-BE49-F238E27FC236}">
                <a16:creationId xmlns:a16="http://schemas.microsoft.com/office/drawing/2014/main" id="{C8C29FCB-83D5-E349-90FB-C06DA3E53C69}"/>
              </a:ext>
            </a:extLst>
          </p:cNvPr>
          <p:cNvSpPr txBox="1"/>
          <p:nvPr/>
        </p:nvSpPr>
        <p:spPr>
          <a:xfrm>
            <a:off x="1205019" y="5526069"/>
            <a:ext cx="1926248" cy="281295"/>
          </a:xfrm>
          <a:prstGeom prst="rect">
            <a:avLst/>
          </a:prstGeom>
          <a:noFill/>
        </p:spPr>
        <p:txBody>
          <a:bodyPr wrap="square" rtlCol="0">
            <a:spAutoFit/>
          </a:bodyPr>
          <a:lstStyle/>
          <a:p>
            <a:r>
              <a:rPr lang="en-US" sz="1228" b="1" dirty="0">
                <a:solidFill>
                  <a:srgbClr val="659941"/>
                </a:solidFill>
                <a:latin typeface="Arial" panose="020B0604020202020204" pitchFamily="34" charset="0"/>
                <a:cs typeface="Arial" panose="020B0604020202020204" pitchFamily="34" charset="0"/>
              </a:rPr>
              <a:t>Benefits</a:t>
            </a:r>
          </a:p>
        </p:txBody>
      </p:sp>
      <p:sp>
        <p:nvSpPr>
          <p:cNvPr id="27" name="TextBox 26">
            <a:extLst>
              <a:ext uri="{FF2B5EF4-FFF2-40B4-BE49-F238E27FC236}">
                <a16:creationId xmlns:a16="http://schemas.microsoft.com/office/drawing/2014/main" id="{1C92F39B-2D48-1A4F-B138-219BAB73CBE4}"/>
              </a:ext>
            </a:extLst>
          </p:cNvPr>
          <p:cNvSpPr txBox="1"/>
          <p:nvPr/>
        </p:nvSpPr>
        <p:spPr>
          <a:xfrm>
            <a:off x="1205019" y="5721752"/>
            <a:ext cx="3381740" cy="416396"/>
          </a:xfrm>
          <a:prstGeom prst="rect">
            <a:avLst/>
          </a:prstGeom>
          <a:noFill/>
        </p:spPr>
        <p:txBody>
          <a:bodyPr wrap="square" rtlCol="0">
            <a:spAutoFit/>
          </a:bodyPr>
          <a:lstStyle/>
          <a:p>
            <a:r>
              <a:rPr lang="en-US" sz="1053" dirty="0">
                <a:solidFill>
                  <a:schemeClr val="tx1">
                    <a:lumMod val="75000"/>
                    <a:lumOff val="25000"/>
                  </a:schemeClr>
                </a:solidFill>
                <a:latin typeface="Arial" panose="020B0604020202020204" pitchFamily="34" charset="0"/>
                <a:cs typeface="Arial" panose="020B0604020202020204" pitchFamily="34" charset="0"/>
              </a:rPr>
              <a:t>Different groups of concern (gender, age, disability) get different benefits; no one will be left behind</a:t>
            </a:r>
          </a:p>
        </p:txBody>
      </p:sp>
      <p:sp>
        <p:nvSpPr>
          <p:cNvPr id="28" name="Hexagon 27">
            <a:extLst>
              <a:ext uri="{FF2B5EF4-FFF2-40B4-BE49-F238E27FC236}">
                <a16:creationId xmlns:a16="http://schemas.microsoft.com/office/drawing/2014/main" id="{024209F3-A822-424C-9AD7-66EC066018E7}"/>
              </a:ext>
            </a:extLst>
          </p:cNvPr>
          <p:cNvSpPr/>
          <p:nvPr/>
        </p:nvSpPr>
        <p:spPr>
          <a:xfrm>
            <a:off x="696890" y="5497974"/>
            <a:ext cx="437579" cy="377223"/>
          </a:xfrm>
          <a:prstGeom prst="hexagon">
            <a:avLst/>
          </a:prstGeom>
          <a:solidFill>
            <a:schemeClr val="bg1"/>
          </a:solidFill>
          <a:ln w="38100">
            <a:solidFill>
              <a:srgbClr val="659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29" name="TextBox 28">
            <a:extLst>
              <a:ext uri="{FF2B5EF4-FFF2-40B4-BE49-F238E27FC236}">
                <a16:creationId xmlns:a16="http://schemas.microsoft.com/office/drawing/2014/main" id="{57FEF192-E156-6C4D-BD45-7EEB9F30BEB0}"/>
              </a:ext>
            </a:extLst>
          </p:cNvPr>
          <p:cNvSpPr txBox="1"/>
          <p:nvPr/>
        </p:nvSpPr>
        <p:spPr>
          <a:xfrm>
            <a:off x="705958" y="5482837"/>
            <a:ext cx="419442" cy="416268"/>
          </a:xfrm>
          <a:prstGeom prst="rect">
            <a:avLst/>
          </a:prstGeom>
          <a:noFill/>
        </p:spPr>
        <p:txBody>
          <a:bodyPr wrap="square" rtlCol="0">
            <a:spAutoFit/>
          </a:bodyPr>
          <a:lstStyle/>
          <a:p>
            <a:pPr algn="ctr"/>
            <a:r>
              <a:rPr lang="en-US" sz="2105" b="1" dirty="0">
                <a:solidFill>
                  <a:srgbClr val="659941"/>
                </a:solidFill>
                <a:latin typeface="Times New Roman" panose="02020603050405020304" pitchFamily="18" charset="0"/>
                <a:cs typeface="Times New Roman" panose="02020603050405020304" pitchFamily="18" charset="0"/>
              </a:rPr>
              <a:t>J</a:t>
            </a:r>
          </a:p>
        </p:txBody>
      </p:sp>
      <p:sp>
        <p:nvSpPr>
          <p:cNvPr id="30" name="TextBox 29">
            <a:extLst>
              <a:ext uri="{FF2B5EF4-FFF2-40B4-BE49-F238E27FC236}">
                <a16:creationId xmlns:a16="http://schemas.microsoft.com/office/drawing/2014/main" id="{0E321659-4E68-6B4E-8757-204E4C392988}"/>
              </a:ext>
            </a:extLst>
          </p:cNvPr>
          <p:cNvSpPr txBox="1"/>
          <p:nvPr/>
        </p:nvSpPr>
        <p:spPr>
          <a:xfrm>
            <a:off x="5827747" y="2334865"/>
            <a:ext cx="2608316" cy="281295"/>
          </a:xfrm>
          <a:prstGeom prst="rect">
            <a:avLst/>
          </a:prstGeom>
          <a:noFill/>
        </p:spPr>
        <p:txBody>
          <a:bodyPr wrap="square" rtlCol="0">
            <a:spAutoFit/>
          </a:bodyPr>
          <a:lstStyle/>
          <a:p>
            <a:r>
              <a:rPr lang="en-US" sz="1228" dirty="0">
                <a:solidFill>
                  <a:srgbClr val="659941"/>
                </a:solidFill>
                <a:latin typeface="Arial" panose="020B0604020202020204" pitchFamily="34" charset="0"/>
                <a:cs typeface="Arial" panose="020B0604020202020204" pitchFamily="34" charset="0"/>
              </a:rPr>
              <a:t>Disaggregated Access Data</a:t>
            </a:r>
          </a:p>
        </p:txBody>
      </p:sp>
      <p:sp>
        <p:nvSpPr>
          <p:cNvPr id="31" name="TextBox 30">
            <a:extLst>
              <a:ext uri="{FF2B5EF4-FFF2-40B4-BE49-F238E27FC236}">
                <a16:creationId xmlns:a16="http://schemas.microsoft.com/office/drawing/2014/main" id="{1287F993-39B1-A647-BDD7-AB5ADBB44EBF}"/>
              </a:ext>
            </a:extLst>
          </p:cNvPr>
          <p:cNvSpPr txBox="1"/>
          <p:nvPr/>
        </p:nvSpPr>
        <p:spPr>
          <a:xfrm>
            <a:off x="5827748" y="2530548"/>
            <a:ext cx="2004006" cy="416396"/>
          </a:xfrm>
          <a:prstGeom prst="rect">
            <a:avLst/>
          </a:prstGeom>
          <a:noFill/>
        </p:spPr>
        <p:txBody>
          <a:bodyPr wrap="square" rtlCol="0">
            <a:spAutoFit/>
          </a:bodyPr>
          <a:lstStyle/>
          <a:p>
            <a:r>
              <a:rPr lang="en-US" sz="1053" dirty="0">
                <a:solidFill>
                  <a:schemeClr val="tx1">
                    <a:lumMod val="75000"/>
                    <a:lumOff val="25000"/>
                  </a:schemeClr>
                </a:solidFill>
                <a:latin typeface="Arial" panose="020B0604020202020204" pitchFamily="34" charset="0"/>
                <a:cs typeface="Arial" panose="020B0604020202020204" pitchFamily="34" charset="0"/>
              </a:rPr>
              <a:t>Different groups of people are able to access assistance</a:t>
            </a:r>
          </a:p>
        </p:txBody>
      </p:sp>
      <p:sp>
        <p:nvSpPr>
          <p:cNvPr id="32" name="Hexagon 31">
            <a:extLst>
              <a:ext uri="{FF2B5EF4-FFF2-40B4-BE49-F238E27FC236}">
                <a16:creationId xmlns:a16="http://schemas.microsoft.com/office/drawing/2014/main" id="{E5C5F437-6E45-BB40-ADBC-5047C4D344A7}"/>
              </a:ext>
            </a:extLst>
          </p:cNvPr>
          <p:cNvSpPr/>
          <p:nvPr/>
        </p:nvSpPr>
        <p:spPr>
          <a:xfrm>
            <a:off x="5319618" y="2306770"/>
            <a:ext cx="437579" cy="377223"/>
          </a:xfrm>
          <a:prstGeom prst="hexagon">
            <a:avLst/>
          </a:prstGeom>
          <a:solidFill>
            <a:schemeClr val="bg1"/>
          </a:solidFill>
          <a:ln w="12700">
            <a:solidFill>
              <a:srgbClr val="659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33" name="TextBox 32">
            <a:extLst>
              <a:ext uri="{FF2B5EF4-FFF2-40B4-BE49-F238E27FC236}">
                <a16:creationId xmlns:a16="http://schemas.microsoft.com/office/drawing/2014/main" id="{C2DB341C-6004-0D4B-B685-EB961E7F4BE1}"/>
              </a:ext>
            </a:extLst>
          </p:cNvPr>
          <p:cNvSpPr txBox="1"/>
          <p:nvPr/>
        </p:nvSpPr>
        <p:spPr>
          <a:xfrm>
            <a:off x="5328687" y="2291633"/>
            <a:ext cx="419442" cy="416268"/>
          </a:xfrm>
          <a:prstGeom prst="rect">
            <a:avLst/>
          </a:prstGeom>
          <a:noFill/>
        </p:spPr>
        <p:txBody>
          <a:bodyPr wrap="square" rtlCol="0">
            <a:spAutoFit/>
          </a:bodyPr>
          <a:lstStyle/>
          <a:p>
            <a:pPr algn="ctr"/>
            <a:r>
              <a:rPr lang="en-US" sz="2105" dirty="0">
                <a:solidFill>
                  <a:srgbClr val="659941"/>
                </a:solidFill>
                <a:latin typeface="Times New Roman" panose="02020603050405020304" pitchFamily="18" charset="0"/>
                <a:cs typeface="Times New Roman" panose="02020603050405020304" pitchFamily="18" charset="0"/>
              </a:rPr>
              <a:t>B</a:t>
            </a:r>
          </a:p>
        </p:txBody>
      </p:sp>
      <p:sp>
        <p:nvSpPr>
          <p:cNvPr id="34" name="TextBox 33">
            <a:extLst>
              <a:ext uri="{FF2B5EF4-FFF2-40B4-BE49-F238E27FC236}">
                <a16:creationId xmlns:a16="http://schemas.microsoft.com/office/drawing/2014/main" id="{79A744B5-A9FB-9247-B7AA-5C53859E4782}"/>
              </a:ext>
            </a:extLst>
          </p:cNvPr>
          <p:cNvSpPr txBox="1"/>
          <p:nvPr/>
        </p:nvSpPr>
        <p:spPr>
          <a:xfrm>
            <a:off x="5836815" y="3388017"/>
            <a:ext cx="1926248" cy="281295"/>
          </a:xfrm>
          <a:prstGeom prst="rect">
            <a:avLst/>
          </a:prstGeom>
          <a:noFill/>
        </p:spPr>
        <p:txBody>
          <a:bodyPr wrap="square" rtlCol="0">
            <a:spAutoFit/>
          </a:bodyPr>
          <a:lstStyle/>
          <a:p>
            <a:r>
              <a:rPr lang="en-US" sz="1228" dirty="0">
                <a:solidFill>
                  <a:srgbClr val="659941"/>
                </a:solidFill>
                <a:latin typeface="Arial" panose="020B0604020202020204" pitchFamily="34" charset="0"/>
                <a:cs typeface="Arial" panose="020B0604020202020204" pitchFamily="34" charset="0"/>
              </a:rPr>
              <a:t>GBV Protection</a:t>
            </a:r>
          </a:p>
        </p:txBody>
      </p:sp>
      <p:sp>
        <p:nvSpPr>
          <p:cNvPr id="35" name="TextBox 34">
            <a:extLst>
              <a:ext uri="{FF2B5EF4-FFF2-40B4-BE49-F238E27FC236}">
                <a16:creationId xmlns:a16="http://schemas.microsoft.com/office/drawing/2014/main" id="{AAB89E07-C682-9542-949E-1722478BB696}"/>
              </a:ext>
            </a:extLst>
          </p:cNvPr>
          <p:cNvSpPr txBox="1"/>
          <p:nvPr/>
        </p:nvSpPr>
        <p:spPr>
          <a:xfrm>
            <a:off x="5836815" y="3583700"/>
            <a:ext cx="3381740" cy="254365"/>
          </a:xfrm>
          <a:prstGeom prst="rect">
            <a:avLst/>
          </a:prstGeom>
          <a:noFill/>
        </p:spPr>
        <p:txBody>
          <a:bodyPr wrap="square" rtlCol="0">
            <a:spAutoFit/>
          </a:bodyPr>
          <a:lstStyle/>
          <a:p>
            <a:r>
              <a:rPr lang="en-US" sz="1053" dirty="0">
                <a:solidFill>
                  <a:schemeClr val="tx1">
                    <a:lumMod val="75000"/>
                    <a:lumOff val="25000"/>
                  </a:schemeClr>
                </a:solidFill>
                <a:latin typeface="Arial" panose="020B0604020202020204" pitchFamily="34" charset="0"/>
                <a:cs typeface="Arial" panose="020B0604020202020204" pitchFamily="34" charset="0"/>
              </a:rPr>
              <a:t>People are safer</a:t>
            </a:r>
          </a:p>
        </p:txBody>
      </p:sp>
      <p:sp>
        <p:nvSpPr>
          <p:cNvPr id="36" name="Hexagon 35">
            <a:extLst>
              <a:ext uri="{FF2B5EF4-FFF2-40B4-BE49-F238E27FC236}">
                <a16:creationId xmlns:a16="http://schemas.microsoft.com/office/drawing/2014/main" id="{2D88A6AF-D194-5A4B-83F8-13C1C3274E06}"/>
              </a:ext>
            </a:extLst>
          </p:cNvPr>
          <p:cNvSpPr/>
          <p:nvPr/>
        </p:nvSpPr>
        <p:spPr>
          <a:xfrm>
            <a:off x="5328686" y="3359922"/>
            <a:ext cx="437579" cy="377223"/>
          </a:xfrm>
          <a:prstGeom prst="hexagon">
            <a:avLst/>
          </a:prstGeom>
          <a:solidFill>
            <a:schemeClr val="bg1"/>
          </a:solidFill>
          <a:ln w="12700">
            <a:solidFill>
              <a:srgbClr val="659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37" name="TextBox 36">
            <a:extLst>
              <a:ext uri="{FF2B5EF4-FFF2-40B4-BE49-F238E27FC236}">
                <a16:creationId xmlns:a16="http://schemas.microsoft.com/office/drawing/2014/main" id="{DFDD1CFE-E14D-5747-A47A-E30086CFCB9C}"/>
              </a:ext>
            </a:extLst>
          </p:cNvPr>
          <p:cNvSpPr txBox="1"/>
          <p:nvPr/>
        </p:nvSpPr>
        <p:spPr>
          <a:xfrm>
            <a:off x="5337755" y="3344785"/>
            <a:ext cx="419442" cy="416268"/>
          </a:xfrm>
          <a:prstGeom prst="rect">
            <a:avLst/>
          </a:prstGeom>
          <a:noFill/>
        </p:spPr>
        <p:txBody>
          <a:bodyPr wrap="square" rtlCol="0">
            <a:spAutoFit/>
          </a:bodyPr>
          <a:lstStyle/>
          <a:p>
            <a:pPr algn="ctr"/>
            <a:r>
              <a:rPr lang="en-US" sz="2105" dirty="0">
                <a:solidFill>
                  <a:srgbClr val="659941"/>
                </a:solidFill>
                <a:latin typeface="Times New Roman" panose="02020603050405020304" pitchFamily="18" charset="0"/>
                <a:cs typeface="Times New Roman" panose="02020603050405020304" pitchFamily="18" charset="0"/>
              </a:rPr>
              <a:t>E</a:t>
            </a:r>
          </a:p>
        </p:txBody>
      </p:sp>
      <p:sp>
        <p:nvSpPr>
          <p:cNvPr id="38" name="TextBox 37">
            <a:extLst>
              <a:ext uri="{FF2B5EF4-FFF2-40B4-BE49-F238E27FC236}">
                <a16:creationId xmlns:a16="http://schemas.microsoft.com/office/drawing/2014/main" id="{7F31C1B0-015E-8A4E-A215-3AD18D3DBAA7}"/>
              </a:ext>
            </a:extLst>
          </p:cNvPr>
          <p:cNvSpPr txBox="1"/>
          <p:nvPr/>
        </p:nvSpPr>
        <p:spPr>
          <a:xfrm>
            <a:off x="5845883" y="4376059"/>
            <a:ext cx="1818367" cy="470257"/>
          </a:xfrm>
          <a:prstGeom prst="rect">
            <a:avLst/>
          </a:prstGeom>
          <a:noFill/>
        </p:spPr>
        <p:txBody>
          <a:bodyPr wrap="square" rtlCol="0">
            <a:spAutoFit/>
          </a:bodyPr>
          <a:lstStyle/>
          <a:p>
            <a:r>
              <a:rPr lang="en-US" sz="1228" dirty="0">
                <a:solidFill>
                  <a:srgbClr val="659941"/>
                </a:solidFill>
                <a:latin typeface="Arial" panose="020B0604020202020204" pitchFamily="34" charset="0"/>
                <a:cs typeface="Arial" panose="020B0604020202020204" pitchFamily="34" charset="0"/>
              </a:rPr>
              <a:t>Feedback &amp; Complaints</a:t>
            </a:r>
          </a:p>
        </p:txBody>
      </p:sp>
      <p:sp>
        <p:nvSpPr>
          <p:cNvPr id="39" name="TextBox 38">
            <a:extLst>
              <a:ext uri="{FF2B5EF4-FFF2-40B4-BE49-F238E27FC236}">
                <a16:creationId xmlns:a16="http://schemas.microsoft.com/office/drawing/2014/main" id="{BE8EA436-66C9-E243-B68D-8DE0B94CBFFA}"/>
              </a:ext>
            </a:extLst>
          </p:cNvPr>
          <p:cNvSpPr txBox="1"/>
          <p:nvPr/>
        </p:nvSpPr>
        <p:spPr>
          <a:xfrm>
            <a:off x="5845885" y="4603080"/>
            <a:ext cx="1400056" cy="578428"/>
          </a:xfrm>
          <a:prstGeom prst="rect">
            <a:avLst/>
          </a:prstGeom>
          <a:noFill/>
        </p:spPr>
        <p:txBody>
          <a:bodyPr wrap="square" rtlCol="0">
            <a:spAutoFit/>
          </a:bodyPr>
          <a:lstStyle/>
          <a:p>
            <a:r>
              <a:rPr lang="en-US" sz="1053" dirty="0">
                <a:solidFill>
                  <a:schemeClr val="tx1">
                    <a:lumMod val="75000"/>
                    <a:lumOff val="25000"/>
                  </a:schemeClr>
                </a:solidFill>
                <a:latin typeface="Arial" panose="020B0604020202020204" pitchFamily="34" charset="0"/>
                <a:cs typeface="Arial" panose="020B0604020202020204" pitchFamily="34" charset="0"/>
              </a:rPr>
              <a:t>People can complain and be heard</a:t>
            </a:r>
          </a:p>
        </p:txBody>
      </p:sp>
      <p:sp>
        <p:nvSpPr>
          <p:cNvPr id="40" name="Hexagon 39">
            <a:extLst>
              <a:ext uri="{FF2B5EF4-FFF2-40B4-BE49-F238E27FC236}">
                <a16:creationId xmlns:a16="http://schemas.microsoft.com/office/drawing/2014/main" id="{49657C2E-F0B0-6E4B-92E2-8DF35D1E7E73}"/>
              </a:ext>
            </a:extLst>
          </p:cNvPr>
          <p:cNvSpPr/>
          <p:nvPr/>
        </p:nvSpPr>
        <p:spPr>
          <a:xfrm>
            <a:off x="5337754" y="4347964"/>
            <a:ext cx="437579" cy="377223"/>
          </a:xfrm>
          <a:prstGeom prst="hexagon">
            <a:avLst/>
          </a:prstGeom>
          <a:solidFill>
            <a:schemeClr val="bg1"/>
          </a:solidFill>
          <a:ln w="12700">
            <a:solidFill>
              <a:srgbClr val="659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41" name="TextBox 40">
            <a:extLst>
              <a:ext uri="{FF2B5EF4-FFF2-40B4-BE49-F238E27FC236}">
                <a16:creationId xmlns:a16="http://schemas.microsoft.com/office/drawing/2014/main" id="{CBB9B57B-2875-2641-98D0-CE41C14AA54B}"/>
              </a:ext>
            </a:extLst>
          </p:cNvPr>
          <p:cNvSpPr txBox="1"/>
          <p:nvPr/>
        </p:nvSpPr>
        <p:spPr>
          <a:xfrm>
            <a:off x="5346823" y="4332827"/>
            <a:ext cx="419442" cy="416268"/>
          </a:xfrm>
          <a:prstGeom prst="rect">
            <a:avLst/>
          </a:prstGeom>
          <a:noFill/>
        </p:spPr>
        <p:txBody>
          <a:bodyPr wrap="square" rtlCol="0">
            <a:spAutoFit/>
          </a:bodyPr>
          <a:lstStyle/>
          <a:p>
            <a:pPr algn="ctr"/>
            <a:r>
              <a:rPr lang="en-US" sz="2105" dirty="0">
                <a:solidFill>
                  <a:srgbClr val="659941"/>
                </a:solidFill>
                <a:latin typeface="Times New Roman" panose="02020603050405020304" pitchFamily="18" charset="0"/>
                <a:cs typeface="Times New Roman" panose="02020603050405020304" pitchFamily="18" charset="0"/>
              </a:rPr>
              <a:t>H</a:t>
            </a:r>
          </a:p>
        </p:txBody>
      </p:sp>
      <p:sp>
        <p:nvSpPr>
          <p:cNvPr id="42" name="TextBox 41">
            <a:extLst>
              <a:ext uri="{FF2B5EF4-FFF2-40B4-BE49-F238E27FC236}">
                <a16:creationId xmlns:a16="http://schemas.microsoft.com/office/drawing/2014/main" id="{34508228-2266-BF48-9F65-8A9E168A62EB}"/>
              </a:ext>
            </a:extLst>
          </p:cNvPr>
          <p:cNvSpPr txBox="1"/>
          <p:nvPr/>
        </p:nvSpPr>
        <p:spPr>
          <a:xfrm>
            <a:off x="5854952" y="5526069"/>
            <a:ext cx="1926248" cy="281295"/>
          </a:xfrm>
          <a:prstGeom prst="rect">
            <a:avLst/>
          </a:prstGeom>
          <a:noFill/>
        </p:spPr>
        <p:txBody>
          <a:bodyPr wrap="square" rtlCol="0">
            <a:spAutoFit/>
          </a:bodyPr>
          <a:lstStyle/>
          <a:p>
            <a:r>
              <a:rPr lang="en-US" sz="1228" dirty="0">
                <a:solidFill>
                  <a:srgbClr val="659941"/>
                </a:solidFill>
                <a:latin typeface="Arial" panose="020B0604020202020204" pitchFamily="34" charset="0"/>
                <a:cs typeface="Arial" panose="020B0604020202020204" pitchFamily="34" charset="0"/>
              </a:rPr>
              <a:t>Satisfaction</a:t>
            </a:r>
          </a:p>
        </p:txBody>
      </p:sp>
      <p:sp>
        <p:nvSpPr>
          <p:cNvPr id="43" name="TextBox 42">
            <a:extLst>
              <a:ext uri="{FF2B5EF4-FFF2-40B4-BE49-F238E27FC236}">
                <a16:creationId xmlns:a16="http://schemas.microsoft.com/office/drawing/2014/main" id="{7E020C0F-06E2-C845-A0D1-7965640A01D5}"/>
              </a:ext>
            </a:extLst>
          </p:cNvPr>
          <p:cNvSpPr txBox="1"/>
          <p:nvPr/>
        </p:nvSpPr>
        <p:spPr>
          <a:xfrm>
            <a:off x="5854952" y="5721752"/>
            <a:ext cx="1390989" cy="416396"/>
          </a:xfrm>
          <a:prstGeom prst="rect">
            <a:avLst/>
          </a:prstGeom>
          <a:noFill/>
        </p:spPr>
        <p:txBody>
          <a:bodyPr wrap="square" rtlCol="0">
            <a:spAutoFit/>
          </a:bodyPr>
          <a:lstStyle/>
          <a:p>
            <a:r>
              <a:rPr lang="en-US" sz="1053" dirty="0">
                <a:solidFill>
                  <a:schemeClr val="tx1">
                    <a:lumMod val="75000"/>
                    <a:lumOff val="25000"/>
                  </a:schemeClr>
                </a:solidFill>
                <a:latin typeface="Arial" panose="020B0604020202020204" pitchFamily="34" charset="0"/>
                <a:cs typeface="Arial" panose="020B0604020202020204" pitchFamily="34" charset="0"/>
              </a:rPr>
              <a:t>Different people are satisfied</a:t>
            </a:r>
          </a:p>
        </p:txBody>
      </p:sp>
      <p:sp>
        <p:nvSpPr>
          <p:cNvPr id="44" name="Hexagon 43">
            <a:extLst>
              <a:ext uri="{FF2B5EF4-FFF2-40B4-BE49-F238E27FC236}">
                <a16:creationId xmlns:a16="http://schemas.microsoft.com/office/drawing/2014/main" id="{FE78B923-6246-FF45-888B-7C312E7F12D9}"/>
              </a:ext>
            </a:extLst>
          </p:cNvPr>
          <p:cNvSpPr/>
          <p:nvPr/>
        </p:nvSpPr>
        <p:spPr>
          <a:xfrm>
            <a:off x="5346823" y="5497974"/>
            <a:ext cx="437579" cy="377223"/>
          </a:xfrm>
          <a:prstGeom prst="hexagon">
            <a:avLst/>
          </a:prstGeom>
          <a:solidFill>
            <a:schemeClr val="bg1"/>
          </a:solidFill>
          <a:ln w="12700">
            <a:solidFill>
              <a:srgbClr val="659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45" name="TextBox 44">
            <a:extLst>
              <a:ext uri="{FF2B5EF4-FFF2-40B4-BE49-F238E27FC236}">
                <a16:creationId xmlns:a16="http://schemas.microsoft.com/office/drawing/2014/main" id="{C1DE4065-5BBB-C54B-86F4-5ED905E59751}"/>
              </a:ext>
            </a:extLst>
          </p:cNvPr>
          <p:cNvSpPr txBox="1"/>
          <p:nvPr/>
        </p:nvSpPr>
        <p:spPr>
          <a:xfrm>
            <a:off x="5355891" y="5482837"/>
            <a:ext cx="419442" cy="416268"/>
          </a:xfrm>
          <a:prstGeom prst="rect">
            <a:avLst/>
          </a:prstGeom>
          <a:noFill/>
        </p:spPr>
        <p:txBody>
          <a:bodyPr wrap="square" rtlCol="0">
            <a:spAutoFit/>
          </a:bodyPr>
          <a:lstStyle/>
          <a:p>
            <a:pPr algn="ctr"/>
            <a:r>
              <a:rPr lang="en-US" sz="2105" dirty="0">
                <a:solidFill>
                  <a:srgbClr val="659941"/>
                </a:solidFill>
                <a:latin typeface="Times New Roman" panose="02020603050405020304" pitchFamily="18" charset="0"/>
                <a:cs typeface="Times New Roman" panose="02020603050405020304" pitchFamily="18" charset="0"/>
              </a:rPr>
              <a:t>K</a:t>
            </a:r>
          </a:p>
        </p:txBody>
      </p:sp>
      <p:sp>
        <p:nvSpPr>
          <p:cNvPr id="58" name="TextBox 57">
            <a:extLst>
              <a:ext uri="{FF2B5EF4-FFF2-40B4-BE49-F238E27FC236}">
                <a16:creationId xmlns:a16="http://schemas.microsoft.com/office/drawing/2014/main" id="{46F81F23-972F-804F-AE9E-3D7104F0AB9F}"/>
              </a:ext>
            </a:extLst>
          </p:cNvPr>
          <p:cNvSpPr txBox="1"/>
          <p:nvPr/>
        </p:nvSpPr>
        <p:spPr>
          <a:xfrm>
            <a:off x="8405420" y="4376059"/>
            <a:ext cx="1600158" cy="470257"/>
          </a:xfrm>
          <a:prstGeom prst="rect">
            <a:avLst/>
          </a:prstGeom>
          <a:noFill/>
        </p:spPr>
        <p:txBody>
          <a:bodyPr wrap="square" rtlCol="0">
            <a:spAutoFit/>
          </a:bodyPr>
          <a:lstStyle/>
          <a:p>
            <a:r>
              <a:rPr lang="en-US" sz="1228" dirty="0">
                <a:solidFill>
                  <a:srgbClr val="659941"/>
                </a:solidFill>
                <a:latin typeface="Arial" panose="020B0604020202020204" pitchFamily="34" charset="0"/>
                <a:cs typeface="Arial" panose="020B0604020202020204" pitchFamily="34" charset="0"/>
              </a:rPr>
              <a:t>Communication with Communities</a:t>
            </a:r>
          </a:p>
        </p:txBody>
      </p:sp>
      <p:sp>
        <p:nvSpPr>
          <p:cNvPr id="59" name="TextBox 58">
            <a:extLst>
              <a:ext uri="{FF2B5EF4-FFF2-40B4-BE49-F238E27FC236}">
                <a16:creationId xmlns:a16="http://schemas.microsoft.com/office/drawing/2014/main" id="{9AB5CE7A-8520-6640-BC8D-1D1152BD39B0}"/>
              </a:ext>
            </a:extLst>
          </p:cNvPr>
          <p:cNvSpPr txBox="1"/>
          <p:nvPr/>
        </p:nvSpPr>
        <p:spPr>
          <a:xfrm>
            <a:off x="8405421" y="4787938"/>
            <a:ext cx="1497736" cy="416396"/>
          </a:xfrm>
          <a:prstGeom prst="rect">
            <a:avLst/>
          </a:prstGeom>
          <a:noFill/>
        </p:spPr>
        <p:txBody>
          <a:bodyPr wrap="square" rtlCol="0">
            <a:spAutoFit/>
          </a:bodyPr>
          <a:lstStyle/>
          <a:p>
            <a:r>
              <a:rPr lang="en-US" sz="1053" dirty="0">
                <a:solidFill>
                  <a:schemeClr val="tx1">
                    <a:lumMod val="75000"/>
                    <a:lumOff val="25000"/>
                  </a:schemeClr>
                </a:solidFill>
                <a:latin typeface="Arial" panose="020B0604020202020204" pitchFamily="34" charset="0"/>
                <a:cs typeface="Arial" panose="020B0604020202020204" pitchFamily="34" charset="0"/>
              </a:rPr>
              <a:t>People get the information they need</a:t>
            </a:r>
          </a:p>
        </p:txBody>
      </p:sp>
      <p:sp>
        <p:nvSpPr>
          <p:cNvPr id="60" name="Hexagon 59">
            <a:extLst>
              <a:ext uri="{FF2B5EF4-FFF2-40B4-BE49-F238E27FC236}">
                <a16:creationId xmlns:a16="http://schemas.microsoft.com/office/drawing/2014/main" id="{16FA498C-C928-C145-974D-3C6711C0F275}"/>
              </a:ext>
            </a:extLst>
          </p:cNvPr>
          <p:cNvSpPr/>
          <p:nvPr/>
        </p:nvSpPr>
        <p:spPr>
          <a:xfrm>
            <a:off x="7897291" y="4347964"/>
            <a:ext cx="437579" cy="377223"/>
          </a:xfrm>
          <a:prstGeom prst="hexagon">
            <a:avLst/>
          </a:prstGeom>
          <a:solidFill>
            <a:schemeClr val="bg1"/>
          </a:solidFill>
          <a:ln w="12700">
            <a:solidFill>
              <a:srgbClr val="659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61" name="TextBox 60">
            <a:extLst>
              <a:ext uri="{FF2B5EF4-FFF2-40B4-BE49-F238E27FC236}">
                <a16:creationId xmlns:a16="http://schemas.microsoft.com/office/drawing/2014/main" id="{9DB74499-CF12-BA48-BAF4-D0E953683BF7}"/>
              </a:ext>
            </a:extLst>
          </p:cNvPr>
          <p:cNvSpPr txBox="1"/>
          <p:nvPr/>
        </p:nvSpPr>
        <p:spPr>
          <a:xfrm>
            <a:off x="7906359" y="4332827"/>
            <a:ext cx="419442" cy="416268"/>
          </a:xfrm>
          <a:prstGeom prst="rect">
            <a:avLst/>
          </a:prstGeom>
          <a:noFill/>
        </p:spPr>
        <p:txBody>
          <a:bodyPr wrap="square" rtlCol="0">
            <a:spAutoFit/>
          </a:bodyPr>
          <a:lstStyle/>
          <a:p>
            <a:pPr algn="ctr"/>
            <a:r>
              <a:rPr lang="en-US" sz="2105" dirty="0">
                <a:solidFill>
                  <a:srgbClr val="659941"/>
                </a:solidFill>
                <a:latin typeface="Times New Roman" panose="02020603050405020304" pitchFamily="18" charset="0"/>
                <a:cs typeface="Times New Roman" panose="02020603050405020304" pitchFamily="18" charset="0"/>
              </a:rPr>
              <a:t>I</a:t>
            </a:r>
          </a:p>
        </p:txBody>
      </p:sp>
      <p:sp>
        <p:nvSpPr>
          <p:cNvPr id="62" name="TextBox 61">
            <a:extLst>
              <a:ext uri="{FF2B5EF4-FFF2-40B4-BE49-F238E27FC236}">
                <a16:creationId xmlns:a16="http://schemas.microsoft.com/office/drawing/2014/main" id="{2028152E-C181-FA46-9FBD-6952D91938D7}"/>
              </a:ext>
            </a:extLst>
          </p:cNvPr>
          <p:cNvSpPr txBox="1"/>
          <p:nvPr/>
        </p:nvSpPr>
        <p:spPr>
          <a:xfrm>
            <a:off x="8414488" y="5526069"/>
            <a:ext cx="1488669" cy="281295"/>
          </a:xfrm>
          <a:prstGeom prst="rect">
            <a:avLst/>
          </a:prstGeom>
          <a:noFill/>
        </p:spPr>
        <p:txBody>
          <a:bodyPr wrap="square" rtlCol="0">
            <a:spAutoFit/>
          </a:bodyPr>
          <a:lstStyle/>
          <a:p>
            <a:r>
              <a:rPr lang="en-US" sz="1228" dirty="0">
                <a:solidFill>
                  <a:srgbClr val="659941"/>
                </a:solidFill>
                <a:latin typeface="Arial" panose="020B0604020202020204" pitchFamily="34" charset="0"/>
                <a:cs typeface="Arial" panose="020B0604020202020204" pitchFamily="34" charset="0"/>
              </a:rPr>
              <a:t>Project Problems</a:t>
            </a:r>
          </a:p>
        </p:txBody>
      </p:sp>
      <p:sp>
        <p:nvSpPr>
          <p:cNvPr id="63" name="TextBox 62">
            <a:extLst>
              <a:ext uri="{FF2B5EF4-FFF2-40B4-BE49-F238E27FC236}">
                <a16:creationId xmlns:a16="http://schemas.microsoft.com/office/drawing/2014/main" id="{C9FE7332-004C-AC41-8242-45E2B0472254}"/>
              </a:ext>
            </a:extLst>
          </p:cNvPr>
          <p:cNvSpPr txBox="1"/>
          <p:nvPr/>
        </p:nvSpPr>
        <p:spPr>
          <a:xfrm>
            <a:off x="8414489" y="5721752"/>
            <a:ext cx="1390989" cy="578428"/>
          </a:xfrm>
          <a:prstGeom prst="rect">
            <a:avLst/>
          </a:prstGeom>
          <a:noFill/>
        </p:spPr>
        <p:txBody>
          <a:bodyPr wrap="square" rtlCol="0">
            <a:spAutoFit/>
          </a:bodyPr>
          <a:lstStyle/>
          <a:p>
            <a:r>
              <a:rPr lang="en-US" sz="1053" dirty="0">
                <a:solidFill>
                  <a:schemeClr val="tx1">
                    <a:lumMod val="75000"/>
                    <a:lumOff val="25000"/>
                  </a:schemeClr>
                </a:solidFill>
                <a:latin typeface="Arial" panose="020B0604020202020204" pitchFamily="34" charset="0"/>
                <a:cs typeface="Arial" panose="020B0604020202020204" pitchFamily="34" charset="0"/>
              </a:rPr>
              <a:t>Problems are known and addressed</a:t>
            </a:r>
          </a:p>
        </p:txBody>
      </p:sp>
      <p:sp>
        <p:nvSpPr>
          <p:cNvPr id="64" name="Hexagon 63">
            <a:extLst>
              <a:ext uri="{FF2B5EF4-FFF2-40B4-BE49-F238E27FC236}">
                <a16:creationId xmlns:a16="http://schemas.microsoft.com/office/drawing/2014/main" id="{A97D5F3B-B1B8-F345-AAF5-155290C2C9FE}"/>
              </a:ext>
            </a:extLst>
          </p:cNvPr>
          <p:cNvSpPr/>
          <p:nvPr/>
        </p:nvSpPr>
        <p:spPr>
          <a:xfrm>
            <a:off x="7906359" y="5497974"/>
            <a:ext cx="437579" cy="377223"/>
          </a:xfrm>
          <a:prstGeom prst="hexagon">
            <a:avLst/>
          </a:prstGeom>
          <a:solidFill>
            <a:schemeClr val="bg1"/>
          </a:solidFill>
          <a:ln w="12700">
            <a:solidFill>
              <a:srgbClr val="659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65" name="TextBox 64">
            <a:extLst>
              <a:ext uri="{FF2B5EF4-FFF2-40B4-BE49-F238E27FC236}">
                <a16:creationId xmlns:a16="http://schemas.microsoft.com/office/drawing/2014/main" id="{0EB74135-28F6-0A4B-88BE-DEF080144728}"/>
              </a:ext>
            </a:extLst>
          </p:cNvPr>
          <p:cNvSpPr txBox="1"/>
          <p:nvPr/>
        </p:nvSpPr>
        <p:spPr>
          <a:xfrm>
            <a:off x="7915427" y="5482837"/>
            <a:ext cx="419442" cy="416268"/>
          </a:xfrm>
          <a:prstGeom prst="rect">
            <a:avLst/>
          </a:prstGeom>
          <a:noFill/>
        </p:spPr>
        <p:txBody>
          <a:bodyPr wrap="square" rtlCol="0">
            <a:spAutoFit/>
          </a:bodyPr>
          <a:lstStyle/>
          <a:p>
            <a:pPr algn="ctr"/>
            <a:r>
              <a:rPr lang="en-US" sz="2105" dirty="0">
                <a:solidFill>
                  <a:srgbClr val="659941"/>
                </a:solidFill>
                <a:latin typeface="Times New Roman" panose="02020603050405020304" pitchFamily="18" charset="0"/>
                <a:cs typeface="Times New Roman" panose="02020603050405020304" pitchFamily="18" charset="0"/>
              </a:rPr>
              <a:t>L</a:t>
            </a:r>
          </a:p>
        </p:txBody>
      </p:sp>
      <p:cxnSp>
        <p:nvCxnSpPr>
          <p:cNvPr id="67" name="Straight Connector 66">
            <a:extLst>
              <a:ext uri="{FF2B5EF4-FFF2-40B4-BE49-F238E27FC236}">
                <a16:creationId xmlns:a16="http://schemas.microsoft.com/office/drawing/2014/main" id="{845547D8-448F-7246-B603-E2C9D6486108}"/>
              </a:ext>
            </a:extLst>
          </p:cNvPr>
          <p:cNvCxnSpPr>
            <a:stCxn id="32" idx="3"/>
          </p:cNvCxnSpPr>
          <p:nvPr/>
        </p:nvCxnSpPr>
        <p:spPr>
          <a:xfrm flipH="1" flipV="1">
            <a:off x="2579066" y="2494092"/>
            <a:ext cx="2740553" cy="1289"/>
          </a:xfrm>
          <a:prstGeom prst="line">
            <a:avLst/>
          </a:prstGeom>
          <a:ln w="12700">
            <a:solidFill>
              <a:srgbClr val="65994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F5D261A-04DA-634A-A5AF-093AFEAA4DE3}"/>
              </a:ext>
            </a:extLst>
          </p:cNvPr>
          <p:cNvCxnSpPr>
            <a:cxnSpLocks/>
          </p:cNvCxnSpPr>
          <p:nvPr/>
        </p:nvCxnSpPr>
        <p:spPr>
          <a:xfrm flipH="1">
            <a:off x="2664051" y="3548533"/>
            <a:ext cx="2655568" cy="0"/>
          </a:xfrm>
          <a:prstGeom prst="line">
            <a:avLst/>
          </a:prstGeom>
          <a:ln w="12700">
            <a:solidFill>
              <a:srgbClr val="65994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C4132B6-2A4D-C546-8B1E-DD9DF71EFC26}"/>
              </a:ext>
            </a:extLst>
          </p:cNvPr>
          <p:cNvCxnSpPr>
            <a:cxnSpLocks/>
          </p:cNvCxnSpPr>
          <p:nvPr/>
        </p:nvCxnSpPr>
        <p:spPr>
          <a:xfrm flipH="1">
            <a:off x="2044773" y="4535286"/>
            <a:ext cx="3292982" cy="0"/>
          </a:xfrm>
          <a:prstGeom prst="line">
            <a:avLst/>
          </a:prstGeom>
          <a:ln w="12700">
            <a:solidFill>
              <a:srgbClr val="65994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8368EB0-6120-554B-A20A-C9B910985E0D}"/>
              </a:ext>
            </a:extLst>
          </p:cNvPr>
          <p:cNvCxnSpPr>
            <a:cxnSpLocks/>
          </p:cNvCxnSpPr>
          <p:nvPr/>
        </p:nvCxnSpPr>
        <p:spPr>
          <a:xfrm flipH="1">
            <a:off x="2053718" y="5685296"/>
            <a:ext cx="3292982" cy="0"/>
          </a:xfrm>
          <a:prstGeom prst="line">
            <a:avLst/>
          </a:prstGeom>
          <a:ln w="12700">
            <a:solidFill>
              <a:srgbClr val="659941"/>
            </a:solidFill>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B7C37E7-7D5C-DD49-8F8B-B9C8DA8B81F5}"/>
              </a:ext>
            </a:extLst>
          </p:cNvPr>
          <p:cNvCxnSpPr/>
          <p:nvPr/>
        </p:nvCxnSpPr>
        <p:spPr>
          <a:xfrm>
            <a:off x="897543" y="2813991"/>
            <a:ext cx="0" cy="440378"/>
          </a:xfrm>
          <a:prstGeom prst="straightConnector1">
            <a:avLst/>
          </a:prstGeom>
          <a:ln w="38100">
            <a:solidFill>
              <a:srgbClr val="D2DCC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888645B-DDF7-9245-BFCF-1F93C433CCF0}"/>
              </a:ext>
            </a:extLst>
          </p:cNvPr>
          <p:cNvCxnSpPr/>
          <p:nvPr/>
        </p:nvCxnSpPr>
        <p:spPr>
          <a:xfrm>
            <a:off x="897543" y="3826651"/>
            <a:ext cx="0" cy="440378"/>
          </a:xfrm>
          <a:prstGeom prst="straightConnector1">
            <a:avLst/>
          </a:prstGeom>
          <a:ln w="38100">
            <a:solidFill>
              <a:srgbClr val="D2DCC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2E8B7AF-C5E7-DF4F-AE0F-41545D710DB7}"/>
              </a:ext>
            </a:extLst>
          </p:cNvPr>
          <p:cNvCxnSpPr/>
          <p:nvPr/>
        </p:nvCxnSpPr>
        <p:spPr>
          <a:xfrm>
            <a:off x="897543" y="4918439"/>
            <a:ext cx="0" cy="440378"/>
          </a:xfrm>
          <a:prstGeom prst="straightConnector1">
            <a:avLst/>
          </a:prstGeom>
          <a:ln w="38100">
            <a:solidFill>
              <a:srgbClr val="D2DCC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A83B83E-AFA5-AC47-A252-34C1A8B3B6C8}"/>
              </a:ext>
            </a:extLst>
          </p:cNvPr>
          <p:cNvCxnSpPr>
            <a:cxnSpLocks/>
          </p:cNvCxnSpPr>
          <p:nvPr/>
        </p:nvCxnSpPr>
        <p:spPr>
          <a:xfrm flipH="1">
            <a:off x="7664250" y="4535286"/>
            <a:ext cx="233042" cy="0"/>
          </a:xfrm>
          <a:prstGeom prst="line">
            <a:avLst/>
          </a:prstGeom>
          <a:ln w="12700">
            <a:solidFill>
              <a:srgbClr val="65994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6AD51E9-F94E-904C-B7A5-48C646805360}"/>
              </a:ext>
            </a:extLst>
          </p:cNvPr>
          <p:cNvCxnSpPr>
            <a:cxnSpLocks/>
          </p:cNvCxnSpPr>
          <p:nvPr/>
        </p:nvCxnSpPr>
        <p:spPr>
          <a:xfrm flipH="1">
            <a:off x="6818075" y="5685296"/>
            <a:ext cx="1088285" cy="0"/>
          </a:xfrm>
          <a:prstGeom prst="line">
            <a:avLst/>
          </a:prstGeom>
          <a:ln w="12700">
            <a:solidFill>
              <a:srgbClr val="659941"/>
            </a:solidFill>
          </a:ln>
        </p:spPr>
        <p:style>
          <a:lnRef idx="1">
            <a:schemeClr val="accent1"/>
          </a:lnRef>
          <a:fillRef idx="0">
            <a:schemeClr val="accent1"/>
          </a:fillRef>
          <a:effectRef idx="0">
            <a:schemeClr val="accent1"/>
          </a:effectRef>
          <a:fontRef idx="minor">
            <a:schemeClr val="tx1"/>
          </a:fontRef>
        </p:style>
      </p:cxnSp>
      <p:sp>
        <p:nvSpPr>
          <p:cNvPr id="57" name="Text Placeholder 1">
            <a:extLst>
              <a:ext uri="{FF2B5EF4-FFF2-40B4-BE49-F238E27FC236}">
                <a16:creationId xmlns:a16="http://schemas.microsoft.com/office/drawing/2014/main" id="{E3125E96-75F4-4EEF-8EE7-FA4673D5FF4B}"/>
              </a:ext>
            </a:extLst>
          </p:cNvPr>
          <p:cNvSpPr txBox="1">
            <a:spLocks/>
          </p:cNvSpPr>
          <p:nvPr/>
        </p:nvSpPr>
        <p:spPr>
          <a:xfrm>
            <a:off x="652135" y="470890"/>
            <a:ext cx="9270314" cy="1044169"/>
          </a:xfrm>
          <a:prstGeom prst="rect">
            <a:avLst/>
          </a:prstGeom>
        </p:spPr>
        <p:txBody>
          <a:bodyPr lIns="0" tIns="0" rIns="0" bIns="0"/>
          <a:lstStyle>
            <a:lvl1pPr marL="0" algn="ctr" eaLnBrk="1" hangingPunct="1">
              <a:defRPr sz="3200" b="1" i="0">
                <a:solidFill>
                  <a:srgbClr val="609240"/>
                </a:solidFill>
                <a:latin typeface="Roboto" panose="02000000000000000000" pitchFamily="2" charset="0"/>
                <a:ea typeface="Roboto" panose="02000000000000000000" pitchFamily="2" charset="0"/>
                <a:cs typeface="Roboto" panose="02000000000000000000" pitchFamily="2" charset="0"/>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kern="0" dirty="0"/>
              <a:t>10 Indicators of good programming:</a:t>
            </a:r>
          </a:p>
          <a:p>
            <a:pPr defTabSz="914400">
              <a:spcBef>
                <a:spcPts val="600"/>
              </a:spcBef>
            </a:pPr>
            <a:r>
              <a:rPr lang="en-US" sz="1800" b="0" kern="0" dirty="0">
                <a:solidFill>
                  <a:srgbClr val="B9A03D"/>
                </a:solidFill>
                <a:cs typeface="+mn-cs"/>
              </a:rPr>
              <a:t>Gender Equality Measures (“GEMs”)</a:t>
            </a:r>
          </a:p>
          <a:p>
            <a:pPr defTabSz="914400"/>
            <a:endParaRPr lang="en-US" kern="0" dirty="0"/>
          </a:p>
        </p:txBody>
      </p:sp>
    </p:spTree>
    <p:extLst>
      <p:ext uri="{BB962C8B-B14F-4D97-AF65-F5344CB8AC3E}">
        <p14:creationId xmlns:p14="http://schemas.microsoft.com/office/powerpoint/2010/main" val="241885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020CFDA-BC82-4721-8146-6EE1FC9A0A11}"/>
              </a:ext>
            </a:extLst>
          </p:cNvPr>
          <p:cNvPicPr/>
          <p:nvPr/>
        </p:nvPicPr>
        <p:blipFill rotWithShape="1">
          <a:blip r:embed="rId3"/>
          <a:srcRect b="65960"/>
          <a:stretch/>
        </p:blipFill>
        <p:spPr bwMode="auto">
          <a:xfrm>
            <a:off x="1952588" y="0"/>
            <a:ext cx="6788224" cy="151827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BA28C34A-CD23-4BB8-B890-EC0B7FFA2267}"/>
              </a:ext>
            </a:extLst>
          </p:cNvPr>
          <p:cNvPicPr>
            <a:picLocks noChangeAspect="1"/>
          </p:cNvPicPr>
          <p:nvPr/>
        </p:nvPicPr>
        <p:blipFill>
          <a:blip r:embed="rId4"/>
          <a:stretch>
            <a:fillRect/>
          </a:stretch>
        </p:blipFill>
        <p:spPr>
          <a:xfrm>
            <a:off x="319847" y="1518270"/>
            <a:ext cx="10053705" cy="5328592"/>
          </a:xfrm>
          <a:prstGeom prst="rect">
            <a:avLst/>
          </a:prstGeom>
        </p:spPr>
      </p:pic>
    </p:spTree>
    <p:extLst>
      <p:ext uri="{BB962C8B-B14F-4D97-AF65-F5344CB8AC3E}">
        <p14:creationId xmlns:p14="http://schemas.microsoft.com/office/powerpoint/2010/main" val="630365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105271-100F-4F77-A8F0-A8ABAC4E3A92}"/>
              </a:ext>
            </a:extLst>
          </p:cNvPr>
          <p:cNvPicPr>
            <a:picLocks noChangeAspect="1"/>
          </p:cNvPicPr>
          <p:nvPr/>
        </p:nvPicPr>
        <p:blipFill>
          <a:blip r:embed="rId3"/>
          <a:stretch>
            <a:fillRect/>
          </a:stretch>
        </p:blipFill>
        <p:spPr>
          <a:xfrm>
            <a:off x="980853" y="495920"/>
            <a:ext cx="8974359" cy="6571009"/>
          </a:xfrm>
          <a:prstGeom prst="rect">
            <a:avLst/>
          </a:prstGeom>
        </p:spPr>
      </p:pic>
    </p:spTree>
    <p:extLst>
      <p:ext uri="{BB962C8B-B14F-4D97-AF65-F5344CB8AC3E}">
        <p14:creationId xmlns:p14="http://schemas.microsoft.com/office/powerpoint/2010/main" val="156864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AB500A-54FF-4BAC-9F07-0A836C306410}"/>
              </a:ext>
            </a:extLst>
          </p:cNvPr>
          <p:cNvSpPr>
            <a:spLocks noGrp="1"/>
          </p:cNvSpPr>
          <p:nvPr>
            <p:ph type="body" sz="quarter" idx="10"/>
          </p:nvPr>
        </p:nvSpPr>
        <p:spPr>
          <a:xfrm>
            <a:off x="711200" y="469057"/>
            <a:ext cx="9270314" cy="565820"/>
          </a:xfrm>
        </p:spPr>
        <p:txBody>
          <a:bodyPr/>
          <a:lstStyle/>
          <a:p>
            <a:r>
              <a:rPr lang="en-US" dirty="0"/>
              <a:t>Results are available on the GAM dashboard,</a:t>
            </a:r>
          </a:p>
          <a:p>
            <a:r>
              <a:rPr lang="en-US" sz="2400" dirty="0"/>
              <a:t>where we can compare e.g., global GBV response in projects…</a:t>
            </a:r>
          </a:p>
        </p:txBody>
      </p:sp>
      <p:sp>
        <p:nvSpPr>
          <p:cNvPr id="7" name="Text Placeholder 6">
            <a:extLst>
              <a:ext uri="{FF2B5EF4-FFF2-40B4-BE49-F238E27FC236}">
                <a16:creationId xmlns:a16="http://schemas.microsoft.com/office/drawing/2014/main" id="{79828DE0-344C-4FD6-B3E9-DBFA6F27F6EF}"/>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DD0D6841-97F2-427B-B7BC-566B274D6C15}"/>
              </a:ext>
            </a:extLst>
          </p:cNvPr>
          <p:cNvPicPr>
            <a:picLocks noChangeAspect="1"/>
          </p:cNvPicPr>
          <p:nvPr/>
        </p:nvPicPr>
        <p:blipFill>
          <a:blip r:embed="rId3"/>
          <a:stretch>
            <a:fillRect/>
          </a:stretch>
        </p:blipFill>
        <p:spPr>
          <a:xfrm>
            <a:off x="179548" y="1679618"/>
            <a:ext cx="10334303" cy="5760639"/>
          </a:xfrm>
          <a:prstGeom prst="rect">
            <a:avLst/>
          </a:prstGeom>
        </p:spPr>
      </p:pic>
    </p:spTree>
    <p:extLst>
      <p:ext uri="{BB962C8B-B14F-4D97-AF65-F5344CB8AC3E}">
        <p14:creationId xmlns:p14="http://schemas.microsoft.com/office/powerpoint/2010/main" val="1159609189"/>
      </p:ext>
    </p:extLst>
  </p:cSld>
  <p:clrMapOvr>
    <a:masterClrMapping/>
  </p:clrMapOvr>
</p:sld>
</file>

<file path=ppt/theme/theme1.xml><?xml version="1.0" encoding="utf-8"?>
<a:theme xmlns:a="http://schemas.openxmlformats.org/drawingml/2006/main" name="GAM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 id="{14782EFE-6000-4DC5-8A87-73B54AAED3E3}" vid="{7A2B8A6A-8E56-43F1-985C-F713B9149C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OCHA template</Template>
  <TotalTime>11252</TotalTime>
  <Words>1327</Words>
  <Application>Microsoft Office PowerPoint</Application>
  <PresentationFormat>Custom</PresentationFormat>
  <Paragraphs>114</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Roboto Slab</vt:lpstr>
      <vt:lpstr>Times New Roman</vt:lpstr>
      <vt:lpstr>Roboto</vt:lpstr>
      <vt:lpstr>Calibri</vt:lpstr>
      <vt:lpstr>Wingdings</vt:lpstr>
      <vt:lpstr>GAM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Opulencia</dc:creator>
  <cp:lastModifiedBy>Deborah Clifton</cp:lastModifiedBy>
  <cp:revision>539</cp:revision>
  <dcterms:created xsi:type="dcterms:W3CDTF">2018-05-31T09:48:25Z</dcterms:created>
  <dcterms:modified xsi:type="dcterms:W3CDTF">2021-02-24T11:06:33Z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2017-12-15T00:00:00Z</vt:filetime>
  </property>
  <property fmtid="{D5CDD505-2E9C-101B-9397-08002B2CF9AE}" pid="3" name="Creator">
    <vt:lpwstr>Adobe InDesign CC 13.0 (Windows)</vt:lpwstr>
  </property>
  <property fmtid="{D5CDD505-2E9C-101B-9397-08002B2CF9AE}" pid="4" name="LastSaved">
    <vt:filetime>2018-01-19T00:00:00Z</vt:filetime>
  </property>
</Properties>
</file>